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2"/>
    <p:restoredTop sz="94626"/>
  </p:normalViewPr>
  <p:slideViewPr>
    <p:cSldViewPr>
      <p:cViewPr varScale="1">
        <p:scale>
          <a:sx n="106" d="100"/>
          <a:sy n="106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794D3C-BAD3-40B5-90C4-609B98A518C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C9D36F-CA54-4941-9F10-097150986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714375" y="2286000"/>
            <a:ext cx="8001000" cy="307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500" dirty="0">
                <a:solidFill>
                  <a:srgbClr val="1F497D"/>
                </a:solidFill>
                <a:latin typeface="Arial Narrow" pitchFamily="34" charset="0"/>
              </a:rPr>
              <a:t/>
            </a:r>
            <a:br>
              <a:rPr lang="ru-RU" sz="2500" dirty="0">
                <a:solidFill>
                  <a:srgbClr val="1F497D"/>
                </a:solidFill>
                <a:latin typeface="Arial Narrow" pitchFamily="34" charset="0"/>
              </a:rPr>
            </a:br>
            <a:r>
              <a:rPr lang="ru-RU" sz="2900" b="1" dirty="0">
                <a:solidFill>
                  <a:srgbClr val="1F497D"/>
                </a:solidFill>
                <a:latin typeface="Arial Narrow" pitchFamily="34" charset="0"/>
              </a:rPr>
              <a:t> </a:t>
            </a:r>
          </a:p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900" b="1" dirty="0">
              <a:solidFill>
                <a:srgbClr val="000000"/>
              </a:solidFill>
              <a:latin typeface="Arial Narrow" pitchFamily="34" charset="0"/>
            </a:endParaRPr>
          </a:p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900" b="1" dirty="0">
              <a:solidFill>
                <a:srgbClr val="000000"/>
              </a:solidFill>
              <a:latin typeface="Arial Narrow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002060"/>
                </a:solidFill>
              </a:rPr>
              <a:t>Профессиональные стандарты.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002060"/>
                </a:solidFill>
              </a:rPr>
              <a:t>Итоги работы за 2018 год</a:t>
            </a:r>
          </a:p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dirty="0">
              <a:solidFill>
                <a:srgbClr val="002060"/>
              </a:solidFill>
            </a:endParaRPr>
          </a:p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dirty="0">
              <a:solidFill>
                <a:srgbClr val="002060"/>
              </a:solidFill>
              <a:latin typeface="Times New Roman" pitchFamily="16" charset="0"/>
            </a:endParaRPr>
          </a:p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0078A2"/>
                </a:solidFill>
              </a:rPr>
              <a:t>Секретарь СПК в здравоохранении,</a:t>
            </a:r>
          </a:p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0078A2"/>
                </a:solidFill>
              </a:rPr>
              <a:t>советник президента Союза «НМП»</a:t>
            </a:r>
          </a:p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 err="1">
                <a:solidFill>
                  <a:srgbClr val="0078A2"/>
                </a:solidFill>
              </a:rPr>
              <a:t>Плякин</a:t>
            </a:r>
            <a:r>
              <a:rPr lang="ru-RU" sz="2000" b="1" dirty="0">
                <a:solidFill>
                  <a:srgbClr val="0078A2"/>
                </a:solidFill>
              </a:rPr>
              <a:t> В.А.</a:t>
            </a:r>
            <a:r>
              <a:rPr lang="ru-RU" sz="2800" b="1" dirty="0">
                <a:solidFill>
                  <a:srgbClr val="1F497D"/>
                </a:solidFill>
                <a:latin typeface="Times New Roman" pitchFamily="16" charset="0"/>
              </a:rPr>
              <a:t/>
            </a:r>
            <a:br>
              <a:rPr lang="ru-RU" sz="2800" b="1" dirty="0">
                <a:solidFill>
                  <a:srgbClr val="1F497D"/>
                </a:solidFill>
                <a:latin typeface="Times New Roman" pitchFamily="16" charset="0"/>
              </a:rPr>
            </a:br>
            <a:r>
              <a:rPr lang="ru-RU" sz="2800" b="1" dirty="0">
                <a:solidFill>
                  <a:srgbClr val="1F497D"/>
                </a:solidFill>
                <a:latin typeface="Times New Roman" pitchFamily="16" charset="0"/>
              </a:rPr>
              <a:t/>
            </a:r>
            <a:br>
              <a:rPr lang="ru-RU" sz="2800" b="1" dirty="0">
                <a:solidFill>
                  <a:srgbClr val="1F497D"/>
                </a:solidFill>
                <a:latin typeface="Times New Roman" pitchFamily="16" charset="0"/>
              </a:rPr>
            </a:br>
            <a:endParaRPr lang="ru-RU" sz="2800" b="1" dirty="0">
              <a:solidFill>
                <a:srgbClr val="1F497D"/>
              </a:solidFill>
              <a:latin typeface="Times New Roman" pitchFamily="16" charset="0"/>
            </a:endParaRPr>
          </a:p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dirty="0">
              <a:solidFill>
                <a:srgbClr val="1F497D"/>
              </a:solidFill>
              <a:latin typeface="Times New Roman" pitchFamily="16" charset="0"/>
            </a:endParaRPr>
          </a:p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dirty="0" smtClean="0">
                <a:solidFill>
                  <a:srgbClr val="002060"/>
                </a:solidFill>
                <a:latin typeface="Calibri" pitchFamily="32" charset="0"/>
              </a:rPr>
              <a:t>2019 </a:t>
            </a:r>
            <a:r>
              <a:rPr lang="ru-RU" sz="1400" b="1" dirty="0">
                <a:solidFill>
                  <a:srgbClr val="002060"/>
                </a:solidFill>
                <a:latin typeface="Calibri" pitchFamily="32" charset="0"/>
              </a:rPr>
              <a:t>г.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2071688" y="106363"/>
            <a:ext cx="5357812" cy="160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2"/>
          <p:cNvPicPr>
            <a:picLocks noChangeAspect="1" noChangeArrowheads="1"/>
          </p:cNvPicPr>
          <p:nvPr/>
        </p:nvPicPr>
        <p:blipFill>
          <a:blip r:embed="rId2" cstate="print"/>
          <a:srcRect b="49689"/>
          <a:stretch>
            <a:fillRect/>
          </a:stretch>
        </p:blipFill>
        <p:spPr bwMode="auto">
          <a:xfrm>
            <a:off x="357188" y="71438"/>
            <a:ext cx="850106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86492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1714488"/>
            <a:ext cx="7929618" cy="4229662"/>
          </a:xfrm>
        </p:spPr>
        <p:txBody>
          <a:bodyPr>
            <a:normAutofit fontScale="55000" lnSpcReduction="20000"/>
          </a:bodyPr>
          <a:lstStyle/>
          <a:p>
            <a:pPr marL="358775" indent="-314325">
              <a:buNone/>
            </a:pPr>
            <a:r>
              <a:rPr lang="ru-RU" sz="2900" dirty="0"/>
              <a:t>1</a:t>
            </a:r>
            <a:r>
              <a:rPr lang="ru-RU" sz="3300" dirty="0"/>
              <a:t>. Врач </a:t>
            </a:r>
            <a:r>
              <a:rPr lang="ru-RU" sz="3300" dirty="0" smtClean="0"/>
              <a:t>генетик</a:t>
            </a:r>
            <a:endParaRPr lang="ru-RU" sz="3300" dirty="0"/>
          </a:p>
          <a:p>
            <a:pPr marL="358775" indent="-314325">
              <a:buNone/>
            </a:pPr>
            <a:r>
              <a:rPr lang="ru-RU" sz="3300" dirty="0"/>
              <a:t>2. Врач ультразвуковой </a:t>
            </a:r>
            <a:r>
              <a:rPr lang="ru-RU" sz="3300" dirty="0" smtClean="0"/>
              <a:t>диагностики</a:t>
            </a:r>
            <a:endParaRPr lang="ru-RU" sz="3300" dirty="0"/>
          </a:p>
          <a:p>
            <a:pPr marL="358775" lvl="0" indent="-314325">
              <a:buNone/>
            </a:pPr>
            <a:r>
              <a:rPr lang="ru-RU" sz="3300" dirty="0"/>
              <a:t>3. </a:t>
            </a:r>
            <a:r>
              <a:rPr lang="ru-RU" sz="3300" dirty="0" err="1" smtClean="0"/>
              <a:t>Врач-эндоскопист</a:t>
            </a:r>
            <a:endParaRPr lang="ru-RU" sz="3300" dirty="0"/>
          </a:p>
          <a:p>
            <a:pPr marL="358775" indent="-314325">
              <a:buNone/>
            </a:pPr>
            <a:r>
              <a:rPr lang="ru-RU" sz="3300" dirty="0"/>
              <a:t>4. </a:t>
            </a:r>
            <a:r>
              <a:rPr lang="ru-RU" sz="3300" dirty="0" smtClean="0"/>
              <a:t>Врач-гастроэнтеролог</a:t>
            </a:r>
            <a:endParaRPr lang="ru-RU" sz="3300" dirty="0"/>
          </a:p>
          <a:p>
            <a:pPr marL="358775" lvl="0" indent="-314325">
              <a:buNone/>
            </a:pPr>
            <a:r>
              <a:rPr lang="ru-RU" sz="3300" dirty="0"/>
              <a:t>5. </a:t>
            </a:r>
            <a:r>
              <a:rPr lang="ru-RU" sz="3300" dirty="0" smtClean="0"/>
              <a:t>Врач-гематолог</a:t>
            </a:r>
            <a:endParaRPr lang="ru-RU" sz="3300" dirty="0"/>
          </a:p>
          <a:p>
            <a:pPr marL="358775" lvl="0" indent="-314325">
              <a:buNone/>
            </a:pPr>
            <a:r>
              <a:rPr lang="ru-RU" sz="3300" dirty="0"/>
              <a:t>6. </a:t>
            </a:r>
            <a:r>
              <a:rPr lang="ru-RU" sz="3300" dirty="0" err="1" smtClean="0"/>
              <a:t>Врач-колопроктолог</a:t>
            </a:r>
            <a:endParaRPr lang="ru-RU" sz="3300" dirty="0"/>
          </a:p>
          <a:p>
            <a:pPr marL="358775" lvl="0" indent="-314325">
              <a:buNone/>
            </a:pPr>
            <a:r>
              <a:rPr lang="ru-RU" sz="3300" dirty="0"/>
              <a:t>7. </a:t>
            </a:r>
            <a:r>
              <a:rPr lang="ru-RU" sz="3300" dirty="0" smtClean="0"/>
              <a:t>Врач-пульмонолог</a:t>
            </a:r>
            <a:endParaRPr lang="ru-RU" sz="3300" dirty="0"/>
          </a:p>
          <a:p>
            <a:pPr marL="358775" lvl="0" indent="-314325">
              <a:buNone/>
            </a:pPr>
            <a:r>
              <a:rPr lang="ru-RU" sz="3300" dirty="0"/>
              <a:t>8. </a:t>
            </a:r>
            <a:r>
              <a:rPr lang="ru-RU" sz="3300" dirty="0" err="1"/>
              <a:t>Врач-торакальный</a:t>
            </a:r>
            <a:r>
              <a:rPr lang="ru-RU" sz="3300" dirty="0"/>
              <a:t> </a:t>
            </a:r>
            <a:r>
              <a:rPr lang="ru-RU" sz="3300" dirty="0" smtClean="0"/>
              <a:t>хирург</a:t>
            </a:r>
            <a:endParaRPr lang="ru-RU" sz="3300" dirty="0"/>
          </a:p>
          <a:p>
            <a:pPr marL="358775" lvl="0" indent="-314325">
              <a:buNone/>
            </a:pPr>
            <a:r>
              <a:rPr lang="ru-RU" sz="3300" dirty="0"/>
              <a:t>9. </a:t>
            </a:r>
            <a:r>
              <a:rPr lang="ru-RU" sz="3300" dirty="0" smtClean="0"/>
              <a:t>Врач-гериатр</a:t>
            </a:r>
            <a:endParaRPr lang="ru-RU" sz="3300" dirty="0"/>
          </a:p>
          <a:p>
            <a:pPr marL="358775" indent="-314325">
              <a:buNone/>
            </a:pPr>
            <a:r>
              <a:rPr lang="ru-RU" sz="3300" dirty="0"/>
              <a:t>10. </a:t>
            </a:r>
            <a:r>
              <a:rPr lang="ru-RU" sz="3300" dirty="0" smtClean="0"/>
              <a:t>Врач-токсиколог</a:t>
            </a:r>
            <a:endParaRPr lang="ru-RU" sz="3300" dirty="0"/>
          </a:p>
          <a:p>
            <a:pPr marL="358775" indent="-314325">
              <a:buNone/>
            </a:pPr>
            <a:r>
              <a:rPr lang="ru-RU" sz="3300" dirty="0"/>
              <a:t>11. Врач функциональной </a:t>
            </a:r>
            <a:r>
              <a:rPr lang="ru-RU" sz="3300" dirty="0" smtClean="0"/>
              <a:t>диагностики</a:t>
            </a:r>
            <a:endParaRPr lang="ru-RU" sz="3300" dirty="0"/>
          </a:p>
          <a:p>
            <a:pPr marL="358775" lvl="0" indent="-314325">
              <a:buNone/>
            </a:pPr>
            <a:r>
              <a:rPr lang="en-US" sz="3300" dirty="0"/>
              <a:t>1</a:t>
            </a:r>
            <a:r>
              <a:rPr lang="ru-RU" sz="3300" dirty="0"/>
              <a:t>2. </a:t>
            </a:r>
            <a:r>
              <a:rPr lang="ru-RU" sz="3300" dirty="0" smtClean="0"/>
              <a:t>Врач-рентгенолог</a:t>
            </a:r>
            <a:endParaRPr lang="ru-RU" sz="3300" dirty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214290"/>
            <a:ext cx="8501122" cy="92869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Перечень профессиональных стандартов, направленных НМП (СПК в здравоохранении) в Минтруд России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01122" cy="78581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Профессиональные стандарты, находящиеся в разработке на начало 2019 года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16696" y="1175460"/>
            <a:ext cx="4040990" cy="4825308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1400" dirty="0"/>
              <a:t>1. </a:t>
            </a:r>
            <a:r>
              <a:rPr lang="ru-RU" sz="1400" dirty="0"/>
              <a:t>Врач-акушер-гинеколог </a:t>
            </a:r>
          </a:p>
          <a:p>
            <a:pPr marL="45720" lvl="0" indent="0">
              <a:buNone/>
            </a:pPr>
            <a:r>
              <a:rPr lang="en-US" sz="1400" dirty="0"/>
              <a:t>2. </a:t>
            </a:r>
            <a:r>
              <a:rPr lang="ru-RU" sz="1400" dirty="0"/>
              <a:t>Врач-онколог</a:t>
            </a:r>
          </a:p>
          <a:p>
            <a:pPr marL="45720" lvl="0" indent="0">
              <a:buNone/>
            </a:pPr>
            <a:r>
              <a:rPr lang="en-US" sz="1400" dirty="0"/>
              <a:t>3. </a:t>
            </a:r>
            <a:r>
              <a:rPr lang="ru-RU" sz="1400" dirty="0"/>
              <a:t>Врач-психиатр</a:t>
            </a:r>
          </a:p>
          <a:p>
            <a:pPr marL="45720" lvl="0" indent="0">
              <a:buNone/>
            </a:pPr>
            <a:r>
              <a:rPr lang="en-US" sz="1400" dirty="0"/>
              <a:t>4. </a:t>
            </a:r>
            <a:r>
              <a:rPr lang="ru-RU" sz="1400" dirty="0"/>
              <a:t>Врач - челюстно-лицевой </a:t>
            </a:r>
            <a:r>
              <a:rPr lang="ru-RU" sz="1400" dirty="0" smtClean="0"/>
              <a:t>хирург</a:t>
            </a:r>
            <a:endParaRPr lang="ru-RU" sz="1400" dirty="0"/>
          </a:p>
          <a:p>
            <a:pPr marL="45720" lvl="0" indent="0">
              <a:buNone/>
            </a:pPr>
            <a:r>
              <a:rPr lang="en-US" sz="1400" dirty="0"/>
              <a:t>5. </a:t>
            </a:r>
            <a:r>
              <a:rPr lang="ru-RU" sz="1400" dirty="0"/>
              <a:t>Врач по </a:t>
            </a:r>
            <a:r>
              <a:rPr lang="ru-RU" sz="1400" dirty="0" err="1"/>
              <a:t>рентгенэндоваскулярным</a:t>
            </a:r>
            <a:r>
              <a:rPr lang="ru-RU" sz="1400" dirty="0"/>
              <a:t> диагностике и </a:t>
            </a:r>
            <a:r>
              <a:rPr lang="ru-RU" sz="1400" dirty="0" smtClean="0"/>
              <a:t>лечению</a:t>
            </a:r>
            <a:endParaRPr lang="ru-RU" sz="1400" dirty="0"/>
          </a:p>
          <a:p>
            <a:pPr marL="45720" lvl="0" indent="0">
              <a:buNone/>
            </a:pPr>
            <a:r>
              <a:rPr lang="en-US" sz="1400" dirty="0"/>
              <a:t>6. </a:t>
            </a:r>
            <a:r>
              <a:rPr lang="ru-RU" sz="1400" dirty="0"/>
              <a:t>Врач общей практики (семейный врач</a:t>
            </a:r>
            <a:r>
              <a:rPr lang="ru-RU" sz="1400" dirty="0" smtClean="0"/>
              <a:t>)</a:t>
            </a:r>
            <a:endParaRPr lang="ru-RU" sz="1400" dirty="0"/>
          </a:p>
          <a:p>
            <a:pPr marL="45720" lvl="0" indent="0">
              <a:buNone/>
            </a:pPr>
            <a:r>
              <a:rPr lang="en-US" sz="1400" dirty="0"/>
              <a:t>7. </a:t>
            </a:r>
            <a:r>
              <a:rPr lang="ru-RU" sz="1400" dirty="0"/>
              <a:t>Врач - клинический фармаколог </a:t>
            </a:r>
          </a:p>
          <a:p>
            <a:pPr marL="45720" lvl="0" indent="0">
              <a:buNone/>
            </a:pPr>
            <a:r>
              <a:rPr lang="en-US" sz="1400" dirty="0"/>
              <a:t>8. </a:t>
            </a:r>
            <a:r>
              <a:rPr lang="ru-RU" sz="1400" dirty="0"/>
              <a:t>Врач - детский </a:t>
            </a:r>
            <a:r>
              <a:rPr lang="ru-RU" sz="1400" dirty="0" err="1"/>
              <a:t>уролог-андролог</a:t>
            </a:r>
            <a:r>
              <a:rPr lang="ru-RU" sz="1400" dirty="0"/>
              <a:t> </a:t>
            </a:r>
          </a:p>
          <a:p>
            <a:pPr marL="45720" lvl="0" indent="0">
              <a:buNone/>
            </a:pPr>
            <a:r>
              <a:rPr lang="en-US" sz="1400" dirty="0"/>
              <a:t>9. </a:t>
            </a:r>
            <a:r>
              <a:rPr lang="ru-RU" sz="1400" dirty="0" err="1"/>
              <a:t>Врач-профпатолог</a:t>
            </a:r>
            <a:r>
              <a:rPr lang="ru-RU" sz="1400" dirty="0"/>
              <a:t> </a:t>
            </a:r>
          </a:p>
          <a:p>
            <a:pPr marL="45720" lvl="0" indent="0">
              <a:buNone/>
            </a:pPr>
            <a:r>
              <a:rPr lang="en-US" sz="1400" dirty="0"/>
              <a:t>10. </a:t>
            </a:r>
            <a:r>
              <a:rPr lang="ru-RU" sz="1400" dirty="0"/>
              <a:t>Медицинский </a:t>
            </a:r>
            <a:r>
              <a:rPr lang="ru-RU" sz="1400" dirty="0" smtClean="0"/>
              <a:t>микробиолог</a:t>
            </a:r>
          </a:p>
          <a:p>
            <a:pPr marL="45720" lvl="0" indent="0">
              <a:spcAft>
                <a:spcPts val="600"/>
              </a:spcAft>
              <a:buNone/>
            </a:pPr>
            <a:r>
              <a:rPr lang="en-US" sz="1400" dirty="0" smtClean="0"/>
              <a:t>11. </a:t>
            </a:r>
            <a:r>
              <a:rPr lang="ru-RU" sz="1400" dirty="0" smtClean="0"/>
              <a:t>Врач по экстремальной медицине</a:t>
            </a:r>
          </a:p>
          <a:p>
            <a:pPr marL="45720" lvl="0" indent="0">
              <a:spcAft>
                <a:spcPts val="600"/>
              </a:spcAft>
              <a:buNone/>
            </a:pPr>
            <a:r>
              <a:rPr lang="ru-RU" sz="1400" dirty="0" smtClean="0"/>
              <a:t>12</a:t>
            </a:r>
            <a:r>
              <a:rPr lang="en-US" sz="1400" dirty="0" smtClean="0"/>
              <a:t>. </a:t>
            </a:r>
            <a:r>
              <a:rPr lang="ru-RU" sz="1400" dirty="0" smtClean="0"/>
              <a:t>Специалист по оказанию мед. помощи несовершеннолетним, обучающимся в образовательных организациях</a:t>
            </a:r>
          </a:p>
          <a:p>
            <a:pPr marL="45720" lvl="0" indent="0">
              <a:spcAft>
                <a:spcPts val="600"/>
              </a:spcAft>
              <a:buNone/>
            </a:pPr>
            <a:r>
              <a:rPr lang="en-US" sz="1400" dirty="0" smtClean="0"/>
              <a:t>13. </a:t>
            </a:r>
            <a:r>
              <a:rPr lang="ru-RU" sz="1400" dirty="0" err="1" smtClean="0"/>
              <a:t>Врач-трансфузиолог</a:t>
            </a:r>
            <a:endParaRPr lang="ru-RU" sz="1400" dirty="0" smtClean="0"/>
          </a:p>
          <a:p>
            <a:pPr marL="45720" lvl="0" indent="0">
              <a:spcAft>
                <a:spcPts val="600"/>
              </a:spcAft>
              <a:buNone/>
            </a:pPr>
            <a:r>
              <a:rPr lang="en-US" sz="1400" dirty="0" smtClean="0"/>
              <a:t>14. </a:t>
            </a:r>
            <a:r>
              <a:rPr lang="ru-RU" sz="1400" dirty="0" smtClean="0"/>
              <a:t>Врач-диетолог</a:t>
            </a:r>
          </a:p>
          <a:p>
            <a:pPr marL="45720" lvl="0" indent="0">
              <a:spcAft>
                <a:spcPts val="600"/>
              </a:spcAft>
              <a:buNone/>
            </a:pPr>
            <a:endParaRPr lang="ru-RU" sz="1400" dirty="0"/>
          </a:p>
          <a:p>
            <a:pPr lvl="0"/>
            <a:endParaRPr lang="ru-RU" sz="14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0" y="1142984"/>
            <a:ext cx="4285140" cy="48577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" lvl="0" indent="0">
              <a:spcAft>
                <a:spcPts val="600"/>
              </a:spcAft>
              <a:buNone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Врач-пластический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хирург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16.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Врач-детский гематолог-онколог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17.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Руководитель медицинской организацией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18.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Специалист по организации сестринского дела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Медицинская</a:t>
            </a:r>
            <a:r>
              <a:rPr kumimoji="0" lang="ru-RU" sz="14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сестра по реабилитации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20. </a:t>
            </a:r>
            <a:r>
              <a:rPr lang="ru-RU" sz="14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Медицинская сестра-</a:t>
            </a:r>
            <a:r>
              <a:rPr lang="ru-RU" sz="1400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анестезист</a:t>
            </a:r>
            <a:endParaRPr lang="ru-RU" sz="1400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21. </a:t>
            </a:r>
            <a:r>
              <a:rPr kumimoji="0" lang="ru-RU" sz="1400" b="0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Рентгенолаборант</a:t>
            </a:r>
            <a:endParaRPr kumimoji="0" lang="ru-RU" sz="1400" b="0" i="0" u="none" strike="noStrike" kern="1200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b="1" noProof="0" dirty="0">
                <a:solidFill>
                  <a:srgbClr val="FF0000"/>
                </a:solidFill>
              </a:rPr>
              <a:t>22. </a:t>
            </a:r>
            <a:r>
              <a:rPr lang="ru-RU" sz="1400" b="1" noProof="0" dirty="0">
                <a:solidFill>
                  <a:srgbClr val="FF0000"/>
                </a:solidFill>
              </a:rPr>
              <a:t>Специалист по СМЭ со средним </a:t>
            </a:r>
            <a:r>
              <a:rPr lang="ru-RU" sz="1400" b="1" noProof="0" dirty="0" err="1">
                <a:solidFill>
                  <a:srgbClr val="FF0000"/>
                </a:solidFill>
              </a:rPr>
              <a:t>медобразованием</a:t>
            </a:r>
            <a:endParaRPr lang="ru-RU" sz="1400" b="1" noProof="0" dirty="0">
              <a:solidFill>
                <a:srgbClr val="FF0000"/>
              </a:solidFill>
            </a:endParaRP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23. </a:t>
            </a:r>
            <a:r>
              <a:rPr kumimoji="0" lang="ru-RU" sz="1400" b="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Врач-эпидемиолог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24.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Специалист по гигиене 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25.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Врач-радиолог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26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Нейропсихолог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27.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Медицинский психолог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28.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Медицинский физик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29.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Врач-педиатр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Врач-терапевт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90066" y="3244334"/>
            <a:ext cx="61638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cap="al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sz="3600" cap="all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2" cstate="print"/>
          <a:srcRect b="49689"/>
          <a:stretch>
            <a:fillRect/>
          </a:stretch>
        </p:blipFill>
        <p:spPr bwMode="auto">
          <a:xfrm>
            <a:off x="357188" y="71438"/>
            <a:ext cx="850106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449924" y="5929330"/>
            <a:ext cx="22509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e-mail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plyakin@inbox.ru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тел.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8(499) 238-53-60</a:t>
            </a:r>
          </a:p>
          <a:p>
            <a:pPr algn="ctr"/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27984" y="1196752"/>
            <a:ext cx="43255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cs typeface="Aharoni" pitchFamily="2" charset="-79"/>
              </a:rPr>
              <a:t>16 апреля 2014 года Указом Президента Российской Федерации №249 был утвержден Национальный Совет по профессиональным </a:t>
            </a:r>
            <a:r>
              <a:rPr lang="ru-RU" sz="3200" dirty="0" smtClean="0">
                <a:cs typeface="Aharoni" pitchFamily="2" charset="-79"/>
              </a:rPr>
              <a:t>квалификациям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  <a:cs typeface="Aharoni" pitchFamily="2" charset="-79"/>
              </a:rPr>
              <a:t>http://nspkrf.ru</a:t>
            </a:r>
            <a:endParaRPr lang="ru-RU" sz="3200" b="1" dirty="0">
              <a:solidFill>
                <a:srgbClr val="C00000"/>
              </a:solidFill>
              <a:cs typeface="Aharoni" pitchFamily="2" charset="-79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50" y="1772816"/>
            <a:ext cx="3672408" cy="2952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120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53" y="404664"/>
            <a:ext cx="4547531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94207" y="1243496"/>
            <a:ext cx="35283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cs typeface="Aharoni" pitchFamily="2" charset="-79"/>
              </a:rPr>
              <a:t>Председателем Национального совета является Президент Общероссийского объединения работодателей «Российский союз промышленников и предпринимателей» </a:t>
            </a:r>
          </a:p>
          <a:p>
            <a:pPr algn="ctr"/>
            <a:endParaRPr lang="ru-RU" sz="2400" dirty="0">
              <a:cs typeface="Aharoni" pitchFamily="2" charset="-79"/>
            </a:endParaRPr>
          </a:p>
          <a:p>
            <a:pPr algn="ctr"/>
            <a:r>
              <a:rPr lang="ru-RU" sz="2400" dirty="0">
                <a:cs typeface="Aharoni" pitchFamily="2" charset="-79"/>
              </a:rPr>
              <a:t>Александр Николаевич Шохин</a:t>
            </a:r>
          </a:p>
        </p:txBody>
      </p:sp>
    </p:spTree>
    <p:extLst>
      <p:ext uri="{BB962C8B-B14F-4D97-AF65-F5344CB8AC3E}">
        <p14:creationId xmlns="" xmlns:p14="http://schemas.microsoft.com/office/powerpoint/2010/main" val="2022303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3374" y="26582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Структура</a:t>
            </a:r>
            <a:r>
              <a:rPr lang="ru-RU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Национального</a:t>
            </a:r>
            <a:r>
              <a:rPr lang="ru-RU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Совета</a:t>
            </a:r>
          </a:p>
        </p:txBody>
      </p:sp>
      <p:sp>
        <p:nvSpPr>
          <p:cNvPr id="4" name="Овал 3"/>
          <p:cNvSpPr/>
          <p:nvPr/>
        </p:nvSpPr>
        <p:spPr>
          <a:xfrm>
            <a:off x="109108" y="1880828"/>
            <a:ext cx="2664296" cy="1584176"/>
          </a:xfrm>
          <a:prstGeom prst="ellips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Национальный </a:t>
            </a:r>
            <a:r>
              <a:rPr lang="ru-RU" dirty="0" smtClean="0"/>
              <a:t>Совет</a:t>
            </a:r>
          </a:p>
          <a:p>
            <a:pPr algn="ctr"/>
            <a:r>
              <a:rPr lang="en-US" dirty="0" smtClean="0"/>
              <a:t>(</a:t>
            </a:r>
            <a:r>
              <a:rPr lang="ru-RU" dirty="0" smtClean="0"/>
              <a:t>входит </a:t>
            </a:r>
            <a:r>
              <a:rPr lang="en-US" dirty="0" smtClean="0"/>
              <a:t>34 </a:t>
            </a:r>
            <a:r>
              <a:rPr lang="ru-RU" dirty="0" smtClean="0"/>
              <a:t>СПК)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915816" y="2430996"/>
            <a:ext cx="1008112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253167" y="2132856"/>
            <a:ext cx="1296144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Совет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31540" y="296652"/>
            <a:ext cx="1296144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Совет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06017" y="3686781"/>
            <a:ext cx="1296144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Совет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479429" y="620688"/>
            <a:ext cx="1296144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Совет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71599" y="4581128"/>
            <a:ext cx="3281567" cy="14401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Совет по профессиональным квалификациям в здравоохранении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2508029" y="1403008"/>
            <a:ext cx="504056" cy="5224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134166" y="1065854"/>
            <a:ext cx="0" cy="6743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577658" y="3342409"/>
            <a:ext cx="1058238" cy="5468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916774" y="3729623"/>
            <a:ext cx="252028" cy="605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286380" y="3068960"/>
            <a:ext cx="37737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Советы </a:t>
            </a:r>
            <a:r>
              <a:rPr lang="ru-RU" sz="1600" dirty="0"/>
              <a:t>по профессиональным квалификациям являются постоянно действующими органами национальной системы профессиональных квалификаций, создаваемыми с целью формирования и развития систем профессиональных квалификаций по определенным видам профессиональной деятельности.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787393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512511" cy="1143000"/>
          </a:xfrm>
        </p:spPr>
        <p:txBody>
          <a:bodyPr/>
          <a:lstStyle/>
          <a:p>
            <a:pPr>
              <a:buNone/>
            </a:pPr>
            <a:r>
              <a:rPr lang="ru-RU" sz="4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Совет по профессиональным квалификациям в здравоохранении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4662056" cy="3024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720" y="2643744"/>
            <a:ext cx="43902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cs typeface="Aharoni" pitchFamily="2" charset="-79"/>
              </a:rPr>
              <a:t>Совет по профессиональным квалификациям в здравоохранении – постоянно действующий орган, полномочиями которого </a:t>
            </a:r>
            <a:r>
              <a:rPr lang="ru-RU" sz="2400" dirty="0" smtClean="0">
                <a:cs typeface="Aharoni" pitchFamily="2" charset="-79"/>
              </a:rPr>
              <a:t>наделен</a:t>
            </a:r>
          </a:p>
          <a:p>
            <a:pPr algn="ctr"/>
            <a:r>
              <a:rPr lang="ru-RU" sz="2400" dirty="0" smtClean="0">
                <a:cs typeface="Aharoni" pitchFamily="2" charset="-79"/>
              </a:rPr>
              <a:t>Союз </a:t>
            </a:r>
            <a:r>
              <a:rPr lang="ru-RU" sz="2400" dirty="0">
                <a:cs typeface="Aharoni" pitchFamily="2" charset="-79"/>
              </a:rPr>
              <a:t>«Национальная Медицинская Палата</a:t>
            </a:r>
            <a:r>
              <a:rPr lang="ru-RU" sz="2400" dirty="0" smtClean="0">
                <a:cs typeface="Aharoni" pitchFamily="2" charset="-79"/>
              </a:rPr>
              <a:t>»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cs typeface="Aharoni" pitchFamily="2" charset="-79"/>
              </a:rPr>
              <a:t>http://www.nacmedpalata.ru/?action=show&amp;id=22234</a:t>
            </a:r>
            <a:r>
              <a:rPr lang="ru-RU" sz="2400" b="1" dirty="0" smtClean="0">
                <a:solidFill>
                  <a:srgbClr val="C00000"/>
                </a:solidFill>
                <a:cs typeface="Aharoni" pitchFamily="2" charset="-79"/>
              </a:rPr>
              <a:t> </a:t>
            </a:r>
            <a:endParaRPr lang="ru-RU" sz="2400" b="1" dirty="0">
              <a:solidFill>
                <a:srgbClr val="C0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5984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52" y="332656"/>
            <a:ext cx="4148246" cy="5995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94207" y="1484784"/>
            <a:ext cx="35283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cs typeface="Aharoni" pitchFamily="2" charset="-79"/>
              </a:rPr>
              <a:t>Председателем Совета по профессиональным квалификациям в здравоохранении является Президент Союза «Национальная Медицинская Палата» - </a:t>
            </a:r>
          </a:p>
          <a:p>
            <a:pPr algn="ctr"/>
            <a:endParaRPr lang="ru-RU" sz="2400" dirty="0">
              <a:cs typeface="Aharoni" pitchFamily="2" charset="-79"/>
            </a:endParaRPr>
          </a:p>
          <a:p>
            <a:pPr algn="ctr"/>
            <a:r>
              <a:rPr lang="ru-RU" sz="2400" dirty="0">
                <a:cs typeface="Aharoni" pitchFamily="2" charset="-79"/>
              </a:rPr>
              <a:t>Леонид Михайлович Рошаль</a:t>
            </a:r>
          </a:p>
        </p:txBody>
      </p:sp>
    </p:spTree>
    <p:extLst>
      <p:ext uri="{BB962C8B-B14F-4D97-AF65-F5344CB8AC3E}">
        <p14:creationId xmlns="" xmlns:p14="http://schemas.microsoft.com/office/powerpoint/2010/main" val="3824685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87332"/>
            <a:ext cx="885828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Алгоритм разработки и утверждения профессиональных стандартов в здравоохранении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836712"/>
            <a:ext cx="3199153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Профессиональные организации (разработчики)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1412776"/>
            <a:ext cx="3199153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Рабочая группа Союза «НМП»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060848"/>
            <a:ext cx="1512167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Минздрав России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1785926"/>
            <a:ext cx="1512167" cy="9400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Профсоюз работников здравоохранения РФ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564904"/>
            <a:ext cx="3199153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Рабочая группа Союза «НМП»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87824" y="3140968"/>
            <a:ext cx="3199153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Совет по профессиональным квалификациям в здравоохранении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3717032"/>
            <a:ext cx="3199153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Минтруд России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4221088"/>
            <a:ext cx="3199153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Национальный совет при Президенте РФ по профессиональным квалификациям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87824" y="4797152"/>
            <a:ext cx="3199153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Рабочая группа по профессиональным стандартам НСПК (рук. Прокопов Ф.Т.)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987824" y="5373216"/>
            <a:ext cx="3199153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Национальный совет при Президенте РФ по профессиональным квалификациям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987824" y="5877272"/>
            <a:ext cx="3199153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Минтруд России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987824" y="6381328"/>
            <a:ext cx="3199153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Минюст России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051720" y="2492896"/>
            <a:ext cx="720080" cy="269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491880" y="2204864"/>
            <a:ext cx="21602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2123728" y="1772816"/>
            <a:ext cx="648072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6372200" y="2420888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5" idx="2"/>
            <a:endCxn id="6" idx="0"/>
          </p:cNvCxnSpPr>
          <p:nvPr/>
        </p:nvCxnSpPr>
        <p:spPr>
          <a:xfrm>
            <a:off x="4587401" y="119675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0" idx="2"/>
            <a:endCxn id="11" idx="0"/>
          </p:cNvCxnSpPr>
          <p:nvPr/>
        </p:nvCxnSpPr>
        <p:spPr>
          <a:xfrm>
            <a:off x="4587401" y="292494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11" idx="2"/>
            <a:endCxn id="12" idx="0"/>
          </p:cNvCxnSpPr>
          <p:nvPr/>
        </p:nvCxnSpPr>
        <p:spPr>
          <a:xfrm>
            <a:off x="4587401" y="350100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12" idx="2"/>
            <a:endCxn id="13" idx="0"/>
          </p:cNvCxnSpPr>
          <p:nvPr/>
        </p:nvCxnSpPr>
        <p:spPr>
          <a:xfrm>
            <a:off x="4587401" y="4077072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13" idx="2"/>
            <a:endCxn id="14" idx="0"/>
          </p:cNvCxnSpPr>
          <p:nvPr/>
        </p:nvCxnSpPr>
        <p:spPr>
          <a:xfrm>
            <a:off x="4587401" y="458112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14" idx="2"/>
            <a:endCxn id="15" idx="0"/>
          </p:cNvCxnSpPr>
          <p:nvPr/>
        </p:nvCxnSpPr>
        <p:spPr>
          <a:xfrm>
            <a:off x="4587401" y="515719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15" idx="2"/>
            <a:endCxn id="16" idx="0"/>
          </p:cNvCxnSpPr>
          <p:nvPr/>
        </p:nvCxnSpPr>
        <p:spPr>
          <a:xfrm>
            <a:off x="4587401" y="5733256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16" idx="2"/>
            <a:endCxn id="17" idx="0"/>
          </p:cNvCxnSpPr>
          <p:nvPr/>
        </p:nvCxnSpPr>
        <p:spPr>
          <a:xfrm>
            <a:off x="4587401" y="6237312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7"/>
          <p:cNvSpPr>
            <a:spLocks noChangeArrowheads="1"/>
          </p:cNvSpPr>
          <p:nvPr/>
        </p:nvSpPr>
        <p:spPr bwMode="auto">
          <a:xfrm>
            <a:off x="0" y="3214686"/>
            <a:ext cx="2714625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Постановление Правительства РФ от 22 января 2013 г. №23 "О Правилах разработки и утверждения профессиональных стандартов"</a:t>
            </a:r>
            <a:br>
              <a:rPr lang="ru-RU" sz="1200" b="1" dirty="0">
                <a:solidFill>
                  <a:schemeClr val="tx1"/>
                </a:solidFill>
              </a:rPr>
            </a:b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28" name="Picture 2" descr="https://picpng.com/images/large/question-mark-question-icon-ask-download-png-488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4286249"/>
            <a:ext cx="1489075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71472" y="2285992"/>
            <a:ext cx="8286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ВСЕГО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в сфере здравоохранения необходимы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90-100 </a:t>
            </a:r>
            <a:r>
              <a:rPr lang="ru-RU" sz="2400" b="1" dirty="0" err="1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профстандартов</a:t>
            </a:r>
            <a:endParaRPr lang="ru-RU" sz="2400" b="1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Утверждены 36 </a:t>
            </a:r>
            <a:r>
              <a:rPr lang="ru-RU" sz="2400" b="1" dirty="0" err="1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профстандартов</a:t>
            </a: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50004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Утвержденные профессиональные стандарты </a:t>
            </a:r>
          </a:p>
        </p:txBody>
      </p:sp>
      <p:sp>
        <p:nvSpPr>
          <p:cNvPr id="6" name="Содержимое 2"/>
          <p:cNvSpPr>
            <a:spLocks noGrp="1"/>
          </p:cNvSpPr>
          <p:nvPr>
            <p:ph sz="quarter" idx="13"/>
          </p:nvPr>
        </p:nvSpPr>
        <p:spPr>
          <a:xfrm>
            <a:off x="398386" y="428604"/>
            <a:ext cx="3816424" cy="5328592"/>
          </a:xfrm>
        </p:spPr>
        <p:txBody>
          <a:bodyPr>
            <a:noAutofit/>
          </a:bodyPr>
          <a:lstStyle/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/>
              <a:t>1</a:t>
            </a:r>
            <a:r>
              <a:rPr lang="en-US" sz="1400" dirty="0"/>
              <a:t>. </a:t>
            </a:r>
            <a:r>
              <a:rPr lang="ru-RU" sz="1400" dirty="0"/>
              <a:t>Врач-лечебник (врач-терапевт        участковый)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2. </a:t>
            </a:r>
            <a:r>
              <a:rPr lang="ru-RU" sz="1400" dirty="0"/>
              <a:t>Врач-педиатр участковый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3. </a:t>
            </a:r>
            <a:r>
              <a:rPr lang="ru-RU" sz="1400" dirty="0"/>
              <a:t>Врач-офтальмолог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4. </a:t>
            </a:r>
            <a:r>
              <a:rPr lang="ru-RU" sz="1400" dirty="0"/>
              <a:t>Врач-</a:t>
            </a:r>
            <a:r>
              <a:rPr lang="ru-RU" sz="1400" dirty="0" err="1"/>
              <a:t>оториноларинголог</a:t>
            </a:r>
            <a:endParaRPr lang="ru-RU" sz="1400" dirty="0"/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5. </a:t>
            </a:r>
            <a:r>
              <a:rPr lang="ru-RU" sz="1400" dirty="0"/>
              <a:t>Специалист в области медико-профилактического дела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6. </a:t>
            </a:r>
            <a:r>
              <a:rPr lang="ru-RU" sz="1400" dirty="0"/>
              <a:t>Врач-стоматолог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7. </a:t>
            </a:r>
            <a:r>
              <a:rPr lang="ru-RU" sz="1400" dirty="0"/>
              <a:t>Младший медицинский персонал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8. </a:t>
            </a:r>
            <a:r>
              <a:rPr lang="ru-RU" sz="1400" dirty="0"/>
              <a:t>Специалист в области </a:t>
            </a:r>
            <a:r>
              <a:rPr lang="ru-RU" sz="1400" dirty="0" err="1"/>
              <a:t>слухопротезирования</a:t>
            </a:r>
            <a:r>
              <a:rPr lang="ru-RU" sz="1400" dirty="0"/>
              <a:t> (</a:t>
            </a:r>
            <a:r>
              <a:rPr lang="ru-RU" sz="1400" dirty="0" err="1"/>
              <a:t>сурдоакустик</a:t>
            </a:r>
            <a:r>
              <a:rPr lang="ru-RU" sz="1400" dirty="0"/>
              <a:t>)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9. </a:t>
            </a:r>
            <a:r>
              <a:rPr lang="ru-RU" sz="1400" dirty="0"/>
              <a:t>Специалист по изготовлению медицинской оптики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10. </a:t>
            </a:r>
            <a:r>
              <a:rPr lang="ru-RU" sz="1400" dirty="0"/>
              <a:t>Врач-</a:t>
            </a:r>
            <a:r>
              <a:rPr lang="ru-RU" sz="1400" dirty="0" err="1"/>
              <a:t>биофикзик</a:t>
            </a:r>
            <a:endParaRPr lang="ru-RU" sz="1400" dirty="0"/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11. </a:t>
            </a:r>
            <a:r>
              <a:rPr lang="ru-RU" sz="1400" dirty="0"/>
              <a:t>Врач-биохимик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12. </a:t>
            </a:r>
            <a:r>
              <a:rPr lang="ru-RU" sz="1400" dirty="0"/>
              <a:t>Врач-кибернетик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13. </a:t>
            </a:r>
            <a:r>
              <a:rPr lang="ru-RU" sz="1400" dirty="0"/>
              <a:t>Специалист в области организации здравоохранения и общественного здоровья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14. </a:t>
            </a:r>
            <a:r>
              <a:rPr lang="ru-RU" sz="1400" dirty="0"/>
              <a:t>Врач скорой медицинской помощи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b="1" dirty="0">
                <a:solidFill>
                  <a:srgbClr val="FF0000"/>
                </a:solidFill>
              </a:rPr>
              <a:t>15. </a:t>
            </a:r>
            <a:r>
              <a:rPr lang="ru-RU" sz="1400" b="1" dirty="0">
                <a:solidFill>
                  <a:srgbClr val="FF0000"/>
                </a:solidFill>
              </a:rPr>
              <a:t>Врач-судебно-медицинский эксперт</a:t>
            </a:r>
          </a:p>
          <a:p>
            <a:pPr marL="4572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16. </a:t>
            </a:r>
            <a:r>
              <a:rPr lang="ru-RU" sz="1400" dirty="0" err="1"/>
              <a:t>Врач-сердечно-сосудистый</a:t>
            </a:r>
            <a:r>
              <a:rPr lang="ru-RU" sz="1400" dirty="0"/>
              <a:t> </a:t>
            </a:r>
            <a:r>
              <a:rPr lang="ru-RU" sz="1400" dirty="0" smtClean="0"/>
              <a:t>хирург</a:t>
            </a:r>
          </a:p>
          <a:p>
            <a:pPr marL="4572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 smtClean="0"/>
              <a:t>17. </a:t>
            </a:r>
            <a:r>
              <a:rPr lang="ru-RU" sz="1400" dirty="0" smtClean="0"/>
              <a:t>Врач-аллерголог-иммунолог</a:t>
            </a:r>
            <a:endParaRPr lang="ru-RU" sz="14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643438" y="428604"/>
            <a:ext cx="4286280" cy="56436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" lv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18.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Врач-дерматовенеролог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45720" lv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Врач-детский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кардиолог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Врач-детский хирург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21.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Врач-инфекционист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22.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Врач-неонатолог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23.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Врач-патологоанатом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24.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Врач-уролог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25.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Врач-эндокринолог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26.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Специалист в области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КЛД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27.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Врач-кардиолог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28.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Врач-нейрохирург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29.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 по паллиативной медицинской помощи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Специалист по медицинской реабилитации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31.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Врач-анестезиолог-реаниматолог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32.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Врач-травматолог-ортопед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33.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Врач-фтизиатр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34.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Врач-нефролог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35.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рач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-хирург </a:t>
            </a:r>
          </a:p>
          <a:p>
            <a:pPr marL="45720" marR="0" lvl="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36.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Специалист по медицинскому массажу</a:t>
            </a:r>
          </a:p>
          <a:p>
            <a:pPr marL="228600" marR="0" lvl="0" indent="-18288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2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227</TotalTime>
  <Words>548</Words>
  <Application>Microsoft Office PowerPoint</Application>
  <PresentationFormat>Экран (4:3)</PresentationFormat>
  <Paragraphs>138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Слайд 1</vt:lpstr>
      <vt:lpstr>Слайд 2</vt:lpstr>
      <vt:lpstr>Слайд 3</vt:lpstr>
      <vt:lpstr>Структура Национального Совета</vt:lpstr>
      <vt:lpstr>Совет по профессиональным квалификациям в здравоохранении</vt:lpstr>
      <vt:lpstr>Слайд 6</vt:lpstr>
      <vt:lpstr>Алгоритм разработки и утверждения профессиональных стандартов в здравоохранении</vt:lpstr>
      <vt:lpstr>Слайд 8</vt:lpstr>
      <vt:lpstr>Утвержденные профессиональные стандарты </vt:lpstr>
      <vt:lpstr>Слайд 10</vt:lpstr>
      <vt:lpstr>Профессиональные стандарты, находящиеся в разработке на начало 2019 года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plyakin</dc:creator>
  <cp:lastModifiedBy>vplyakin</cp:lastModifiedBy>
  <cp:revision>24</cp:revision>
  <dcterms:created xsi:type="dcterms:W3CDTF">2019-02-12T16:08:39Z</dcterms:created>
  <dcterms:modified xsi:type="dcterms:W3CDTF">2019-02-19T16:50:25Z</dcterms:modified>
</cp:coreProperties>
</file>