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7" autoAdjust="0"/>
    <p:restoredTop sz="94660"/>
  </p:normalViewPr>
  <p:slideViewPr>
    <p:cSldViewPr snapToGrid="0">
      <p:cViewPr varScale="1">
        <p:scale>
          <a:sx n="33" d="100"/>
          <a:sy n="33" d="100"/>
        </p:scale>
        <p:origin x="78" y="10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E9A13-77E7-4353-8478-CC7817D43804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D7333-2B9F-4E0B-BD8D-107798E60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185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E9A13-77E7-4353-8478-CC7817D43804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D7333-2B9F-4E0B-BD8D-107798E60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576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E9A13-77E7-4353-8478-CC7817D43804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D7333-2B9F-4E0B-BD8D-107798E60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306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E9A13-77E7-4353-8478-CC7817D43804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D7333-2B9F-4E0B-BD8D-107798E60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891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E9A13-77E7-4353-8478-CC7817D43804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D7333-2B9F-4E0B-BD8D-107798E60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534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E9A13-77E7-4353-8478-CC7817D43804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D7333-2B9F-4E0B-BD8D-107798E60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924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E9A13-77E7-4353-8478-CC7817D43804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D7333-2B9F-4E0B-BD8D-107798E60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58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E9A13-77E7-4353-8478-CC7817D43804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D7333-2B9F-4E0B-BD8D-107798E60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873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E9A13-77E7-4353-8478-CC7817D43804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D7333-2B9F-4E0B-BD8D-107798E60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626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E9A13-77E7-4353-8478-CC7817D43804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D7333-2B9F-4E0B-BD8D-107798E60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069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E9A13-77E7-4353-8478-CC7817D43804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D7333-2B9F-4E0B-BD8D-107798E60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536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E9A13-77E7-4353-8478-CC7817D43804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D7333-2B9F-4E0B-BD8D-107798E60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834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06240" y="1254035"/>
            <a:ext cx="7289074" cy="4258492"/>
          </a:xfrm>
        </p:spPr>
        <p:txBody>
          <a:bodyPr>
            <a:normAutofit/>
          </a:bodyPr>
          <a:lstStyle/>
          <a:p>
            <a:r>
              <a:rPr lang="ru-RU" sz="4000" b="1" dirty="0"/>
              <a:t>Кафедра судебной медицины в системе </a:t>
            </a:r>
            <a:endParaRPr lang="ru-RU" sz="4000" dirty="0" smtClean="0">
              <a:effectLst/>
            </a:endParaRPr>
          </a:p>
          <a:p>
            <a:r>
              <a:rPr lang="ru-RU" sz="4000" b="1" dirty="0"/>
              <a:t>непрерывного медицинского образования (НМО)</a:t>
            </a:r>
            <a:endParaRPr lang="ru-RU" sz="4000" dirty="0"/>
          </a:p>
        </p:txBody>
      </p:sp>
      <p:sp>
        <p:nvSpPr>
          <p:cNvPr id="4" name="object 4"/>
          <p:cNvSpPr>
            <a:spLocks noGrp="1"/>
          </p:cNvSpPr>
          <p:nvPr>
            <p:ph type="ctrTitle"/>
          </p:nvPr>
        </p:nvSpPr>
        <p:spPr>
          <a:xfrm>
            <a:off x="444137" y="339635"/>
            <a:ext cx="2873829" cy="29522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70517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6222" y="2915727"/>
            <a:ext cx="10515600" cy="26056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dirty="0" smtClean="0"/>
              <a:t>Благодарю за внимание</a:t>
            </a:r>
            <a:endParaRPr lang="ru-RU" sz="7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346" y="196327"/>
            <a:ext cx="1189160" cy="95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046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аккредитации специалистов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929255"/>
          </a:xfrm>
        </p:spPr>
        <p:txBody>
          <a:bodyPr/>
          <a:lstStyle/>
          <a:p>
            <a:pPr algn="just"/>
            <a:r>
              <a:rPr lang="ru-RU" sz="3600" dirty="0"/>
              <a:t>1. Первичная аккредитация – в отношении лиц, завершивших освоение основных образовательных программ высшего медицинского образования в соответствии с федеральными образовательными стандартами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346" y="196327"/>
            <a:ext cx="1189160" cy="95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18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Продолжение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600" dirty="0"/>
              <a:t>2. Первичная специализированная аккредитация – в отношении лиц, завершивших освоение программ подготовки кадров высшей квалификации (ординатура), образовательных программ профессиональной переподготовки и получивших образование на территории иностранных государств.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346" y="196327"/>
            <a:ext cx="1189160" cy="95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609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Продолжение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72937"/>
            <a:ext cx="10515600" cy="2638697"/>
          </a:xfrm>
        </p:spPr>
        <p:txBody>
          <a:bodyPr/>
          <a:lstStyle/>
          <a:p>
            <a:pPr algn="just"/>
            <a:r>
              <a:rPr lang="ru-RU" sz="3600" dirty="0"/>
              <a:t>3. Периодическая аккредитация – в отношении лиц, завершивших обучение в рамках 5-летних циклов непрерывного медицинского образования (далее - НМО), проводится с 2021 года.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346" y="196327"/>
            <a:ext cx="1189160" cy="95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119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Пятилетние цикла НМО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3600" dirty="0" smtClean="0"/>
              <a:t>За 5 </a:t>
            </a:r>
            <a:r>
              <a:rPr lang="ru-RU" sz="3600" dirty="0"/>
              <a:t>лет </a:t>
            </a:r>
            <a:r>
              <a:rPr lang="ru-RU" sz="3600" dirty="0" smtClean="0"/>
              <a:t>обучение </a:t>
            </a:r>
            <a:r>
              <a:rPr lang="ru-RU" sz="3600" dirty="0"/>
              <a:t>в объеме не менее 250 академических часов (250 кредитов). </a:t>
            </a:r>
            <a:endParaRPr lang="ru-RU" sz="3600" dirty="0" smtClean="0"/>
          </a:p>
          <a:p>
            <a:pPr algn="just"/>
            <a:r>
              <a:rPr lang="ru-RU" sz="3600" dirty="0" smtClean="0"/>
              <a:t>Ежегодно </a:t>
            </a:r>
            <a:r>
              <a:rPr lang="ru-RU" sz="3600" dirty="0"/>
              <a:t>не менее 50 академических часов (кредитов</a:t>
            </a:r>
            <a:r>
              <a:rPr lang="ru-RU" sz="3600" dirty="0" smtClean="0"/>
              <a:t>).</a:t>
            </a:r>
          </a:p>
          <a:p>
            <a:pPr algn="just"/>
            <a:r>
              <a:rPr lang="ru-RU" sz="3600" dirty="0" smtClean="0"/>
              <a:t>В год 36 часов </a:t>
            </a:r>
            <a:r>
              <a:rPr lang="ru-RU" sz="3600" dirty="0"/>
              <a:t>аудиторное </a:t>
            </a:r>
            <a:r>
              <a:rPr lang="ru-RU" sz="3600" dirty="0" smtClean="0"/>
              <a:t>обучение на кафедре по программе повышения квалификации. </a:t>
            </a:r>
          </a:p>
          <a:p>
            <a:pPr algn="just"/>
            <a:r>
              <a:rPr lang="ru-RU" sz="3600" dirty="0" smtClean="0"/>
              <a:t>В год 14 часов за счет образовательных мероприятиях. 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346" y="196327"/>
            <a:ext cx="1189160" cy="95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769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Образовательные программы НМО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1. «СУДЕБНО-МЕДИЦИНСКАЯ ЭКСПЕРТИЗА РАССТРОЙСТВА ЗДОРОВЬЯ И СМЕРТИ ОТ КИСЛОРОДНОГО ГОЛОДАНИЯ, ОТРАВЛЕНИЙ И ДЕЙСТВИЯ НЕКОТОРЫХ ФИЗИЧЕСКИХ ФАКТОРОВ»</a:t>
            </a:r>
          </a:p>
          <a:p>
            <a:pPr algn="just"/>
            <a:r>
              <a:rPr lang="ru-RU" dirty="0" smtClean="0"/>
              <a:t>2</a:t>
            </a:r>
            <a:r>
              <a:rPr lang="ru-RU" dirty="0"/>
              <a:t>. «СУДЕБНО-МЕДИЦИНСКАЯ ЭКСПЕРТИЗА ПОТЕРПЕВШИХ ПОДОЗРЕВАЕМЫХ И ДРУГИХ ЛИЦ»</a:t>
            </a:r>
          </a:p>
          <a:p>
            <a:pPr algn="just"/>
            <a:r>
              <a:rPr lang="ru-RU" dirty="0"/>
              <a:t>3. «СУДЕБНО-МЕДИЦИНСКАЯ ЭКСПЕРТИЗА МЕХАНИЧЕСКИХ ПОВРЕЖДЕНИЙ»</a:t>
            </a:r>
          </a:p>
          <a:p>
            <a:pPr algn="just"/>
            <a:r>
              <a:rPr lang="ru-RU" dirty="0" smtClean="0"/>
              <a:t>4</a:t>
            </a:r>
            <a:r>
              <a:rPr lang="ru-RU" dirty="0"/>
              <a:t>. «ПРАВИЛА ПОСТРОЕНИЯ И СТРУКТУРА СУДЕБНО-МЕДИЦИНСКОГО ДИАГНОЗА»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346" y="196327"/>
            <a:ext cx="1189160" cy="95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334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Продолжение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5.«СУДЕБНО-МЕДИЦИНСКАЯ ЭКСПЕРТИЗА СКОРОПОСТИЖНОЙ СМЕРТИ»</a:t>
            </a:r>
          </a:p>
          <a:p>
            <a:pPr algn="just"/>
            <a:r>
              <a:rPr lang="ru-RU" dirty="0" smtClean="0"/>
              <a:t>6</a:t>
            </a:r>
            <a:r>
              <a:rPr lang="ru-RU" dirty="0"/>
              <a:t>. «СОВРЕМЕННЫЕ ВОЗМОЖНОСТИ СУДЕБНО-МЕДИЦИНСКОЙ ЭКСПЕРТИЗЫ ТУПОЙ ТРАВМЫ ГРУДНОЙ КЛЕТКИ»</a:t>
            </a:r>
          </a:p>
          <a:p>
            <a:pPr algn="just"/>
            <a:r>
              <a:rPr lang="ru-RU" dirty="0" smtClean="0"/>
              <a:t>7</a:t>
            </a:r>
            <a:r>
              <a:rPr lang="ru-RU" dirty="0"/>
              <a:t>.</a:t>
            </a:r>
            <a:r>
              <a:rPr lang="ru-RU" b="1" dirty="0"/>
              <a:t> </a:t>
            </a:r>
            <a:r>
              <a:rPr lang="ru-RU" dirty="0"/>
              <a:t>«МЕДИЦИНСКИЕ КРИТЕРИИ ОПРЕДЕЛЕНИЯ СТЕПЕНИ ТЯЖЕСТИ ВРЕДА, ПРИЧИНЕННОГО ЗДОРОВЬЮ ЧЕЛОВЕКА»</a:t>
            </a:r>
          </a:p>
          <a:p>
            <a:pPr algn="just"/>
            <a:r>
              <a:rPr lang="ru-RU" dirty="0" smtClean="0"/>
              <a:t>8</a:t>
            </a:r>
            <a:r>
              <a:rPr lang="ru-RU" dirty="0"/>
              <a:t>. «СУДЕБНО-МЕДИЦИНСКАЯ ЭКСПЕРТИЗА ТРАНСПОРТНОЙ ТРАВМЫ И ПАДЕНИЯ С ВЫСОТЫ»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346" y="196327"/>
            <a:ext cx="1189160" cy="95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542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Периодическая аккредитация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400" dirty="0" smtClean="0"/>
              <a:t>этапы: </a:t>
            </a:r>
            <a:endParaRPr lang="ru-RU" sz="4400" dirty="0"/>
          </a:p>
          <a:p>
            <a:pPr algn="ctr"/>
            <a:r>
              <a:rPr lang="ru-RU" sz="4400" dirty="0"/>
              <a:t>- оценка портфолио</a:t>
            </a:r>
          </a:p>
          <a:p>
            <a:pPr algn="ctr"/>
            <a:r>
              <a:rPr lang="ru-RU" sz="4400" dirty="0"/>
              <a:t>- тестирование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346" y="196327"/>
            <a:ext cx="1189160" cy="95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846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Портфолио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smtClean="0"/>
              <a:t>отчет </a:t>
            </a:r>
            <a:r>
              <a:rPr lang="ru-RU" sz="3600" dirty="0"/>
              <a:t>за последние пять лет о профессиональной деятельности аккредитуемого, включающий сведения об индивидуальных профессиональных достижениях, сведения об освоении программ повышения квалификации, обеспечивающих непрерывное совершенствование профессиональных навыков и расширения квалификации.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346" y="196327"/>
            <a:ext cx="1189160" cy="95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6885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293</Words>
  <Application>Microsoft Office PowerPoint</Application>
  <PresentationFormat>Широкоэкранный</PresentationFormat>
  <Paragraphs>30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Виды аккредитации специалистов</vt:lpstr>
      <vt:lpstr>Продолжение</vt:lpstr>
      <vt:lpstr>Продолжение</vt:lpstr>
      <vt:lpstr>Пятилетние цикла НМО</vt:lpstr>
      <vt:lpstr>Образовательные программы НМО</vt:lpstr>
      <vt:lpstr>Продолжение</vt:lpstr>
      <vt:lpstr>Периодическая аккредитация</vt:lpstr>
      <vt:lpstr>Портфолио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</cp:revision>
  <dcterms:created xsi:type="dcterms:W3CDTF">2019-02-14T11:25:05Z</dcterms:created>
  <dcterms:modified xsi:type="dcterms:W3CDTF">2019-02-18T12:15:43Z</dcterms:modified>
</cp:coreProperties>
</file>