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  <p:sldMasterId id="2147483855" r:id="rId2"/>
    <p:sldMasterId id="2147484369" r:id="rId3"/>
    <p:sldMasterId id="2147484381" r:id="rId4"/>
    <p:sldMasterId id="2147484394" r:id="rId5"/>
    <p:sldMasterId id="2147484407" r:id="rId6"/>
  </p:sldMasterIdLst>
  <p:notesMasterIdLst>
    <p:notesMasterId r:id="rId38"/>
  </p:notesMasterIdLst>
  <p:handoutMasterIdLst>
    <p:handoutMasterId r:id="rId39"/>
  </p:handoutMasterIdLst>
  <p:sldIdLst>
    <p:sldId id="256" r:id="rId7"/>
    <p:sldId id="447" r:id="rId8"/>
    <p:sldId id="478" r:id="rId9"/>
    <p:sldId id="349" r:id="rId10"/>
    <p:sldId id="459" r:id="rId11"/>
    <p:sldId id="479" r:id="rId12"/>
    <p:sldId id="448" r:id="rId13"/>
    <p:sldId id="480" r:id="rId14"/>
    <p:sldId id="481" r:id="rId15"/>
    <p:sldId id="352" r:id="rId16"/>
    <p:sldId id="443" r:id="rId17"/>
    <p:sldId id="444" r:id="rId18"/>
    <p:sldId id="477" r:id="rId19"/>
    <p:sldId id="445" r:id="rId20"/>
    <p:sldId id="472" r:id="rId21"/>
    <p:sldId id="474" r:id="rId22"/>
    <p:sldId id="473" r:id="rId23"/>
    <p:sldId id="475" r:id="rId24"/>
    <p:sldId id="476" r:id="rId25"/>
    <p:sldId id="462" r:id="rId26"/>
    <p:sldId id="467" r:id="rId27"/>
    <p:sldId id="464" r:id="rId28"/>
    <p:sldId id="465" r:id="rId29"/>
    <p:sldId id="466" r:id="rId30"/>
    <p:sldId id="468" r:id="rId31"/>
    <p:sldId id="469" r:id="rId32"/>
    <p:sldId id="470" r:id="rId33"/>
    <p:sldId id="463" r:id="rId34"/>
    <p:sldId id="460" r:id="rId35"/>
    <p:sldId id="482" r:id="rId36"/>
    <p:sldId id="320" r:id="rId37"/>
  </p:sldIdLst>
  <p:sldSz cx="9144000" cy="6858000" type="screen4x3"/>
  <p:notesSz cx="6797675" cy="9926638"/>
  <p:custShowLst>
    <p:custShow name="Произвольный показ 1" id="0">
      <p:sldLst/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>
          <p15:clr>
            <a:srgbClr val="A4A3A4"/>
          </p15:clr>
        </p15:guide>
        <p15:guide id="2" pos="5556">
          <p15:clr>
            <a:srgbClr val="A4A3A4"/>
          </p15:clr>
        </p15:guide>
        <p15:guide id="3" orient="horz" pos="4292">
          <p15:clr>
            <a:srgbClr val="A4A3A4"/>
          </p15:clr>
        </p15:guide>
        <p15:guide id="4" orient="horz" pos="73">
          <p15:clr>
            <a:srgbClr val="A4A3A4"/>
          </p15:clr>
        </p15:guide>
        <p15:guide id="5" orient="horz" pos="618">
          <p15:clr>
            <a:srgbClr val="A4A3A4"/>
          </p15:clr>
        </p15:guide>
        <p15:guide id="6" pos="5738">
          <p15:clr>
            <a:srgbClr val="A4A3A4"/>
          </p15:clr>
        </p15:guide>
        <p15:guide id="7" pos="22">
          <p15:clr>
            <a:srgbClr val="A4A3A4"/>
          </p15:clr>
        </p15:guide>
        <p15:guide id="8" pos="7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ЧУК" initials="КСА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0000"/>
    <a:srgbClr val="D23C72"/>
    <a:srgbClr val="873572"/>
    <a:srgbClr val="CA3CCA"/>
    <a:srgbClr val="BE508F"/>
    <a:srgbClr val="CD7575"/>
    <a:srgbClr val="C1764D"/>
    <a:srgbClr val="AA3C9A"/>
    <a:srgbClr val="A1C064"/>
    <a:srgbClr val="80B6C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89" autoAdjust="0"/>
    <p:restoredTop sz="94084" autoAdjust="0"/>
  </p:normalViewPr>
  <p:slideViewPr>
    <p:cSldViewPr snapToObjects="1">
      <p:cViewPr varScale="1">
        <p:scale>
          <a:sx n="83" d="100"/>
          <a:sy n="83" d="100"/>
        </p:scale>
        <p:origin x="1234" y="82"/>
      </p:cViewPr>
      <p:guideLst>
        <p:guide orient="horz" pos="2387"/>
        <p:guide pos="5556"/>
        <p:guide orient="horz" pos="4292"/>
        <p:guide orient="horz" pos="73"/>
        <p:guide orient="horz" pos="618"/>
        <p:guide pos="5738"/>
        <p:guide pos="22"/>
        <p:guide pos="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Objects="1">
      <p:cViewPr varScale="1">
        <p:scale>
          <a:sx n="62" d="100"/>
          <a:sy n="62" d="100"/>
        </p:scale>
        <p:origin x="3240" y="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ACFD5C-FC76-4F12-A139-D0E258D7A7C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177AE6-F5AF-4E58-96E2-981CE13667AA}">
      <dgm:prSet/>
      <dgm:spPr/>
      <dgm:t>
        <a:bodyPr/>
        <a:lstStyle/>
        <a:p>
          <a:pPr rtl="0"/>
          <a:r>
            <a:rPr lang="ru-RU" b="1" i="0" dirty="0"/>
            <a:t>Москва, </a:t>
          </a:r>
          <a:r>
            <a:rPr lang="ru-RU" b="1" i="0" dirty="0" smtClean="0"/>
            <a:t> 2019</a:t>
          </a:r>
          <a:endParaRPr lang="ru-RU" dirty="0"/>
        </a:p>
      </dgm:t>
    </dgm:pt>
    <dgm:pt modelId="{80AED715-EB21-430B-8506-D53079FF7B5F}" type="parTrans" cxnId="{EA94CD8C-5CD6-4B78-8508-E725E33E5F63}">
      <dgm:prSet/>
      <dgm:spPr/>
      <dgm:t>
        <a:bodyPr/>
        <a:lstStyle/>
        <a:p>
          <a:endParaRPr lang="ru-RU"/>
        </a:p>
      </dgm:t>
    </dgm:pt>
    <dgm:pt modelId="{4B0C8AF2-4D6E-42A2-BF50-19F5D32D8725}" type="sibTrans" cxnId="{EA94CD8C-5CD6-4B78-8508-E725E33E5F63}">
      <dgm:prSet/>
      <dgm:spPr/>
      <dgm:t>
        <a:bodyPr/>
        <a:lstStyle/>
        <a:p>
          <a:endParaRPr lang="ru-RU"/>
        </a:p>
      </dgm:t>
    </dgm:pt>
    <dgm:pt modelId="{D549E8E4-8434-4033-B9C6-7F377300D8D3}" type="pres">
      <dgm:prSet presAssocID="{C4ACFD5C-FC76-4F12-A139-D0E258D7A7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3B7E0A-63C5-4CA3-B990-EC5E7C129970}" type="pres">
      <dgm:prSet presAssocID="{43177AE6-F5AF-4E58-96E2-981CE13667AA}" presName="linNode" presStyleCnt="0"/>
      <dgm:spPr/>
    </dgm:pt>
    <dgm:pt modelId="{59D3CCB7-AEA1-4C41-B805-9C87F8623C14}" type="pres">
      <dgm:prSet presAssocID="{43177AE6-F5AF-4E58-96E2-981CE13667AA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7D2686-6214-467C-A61B-0D32442B6C2E}" type="presOf" srcId="{43177AE6-F5AF-4E58-96E2-981CE13667AA}" destId="{59D3CCB7-AEA1-4C41-B805-9C87F8623C14}" srcOrd="0" destOrd="0" presId="urn:microsoft.com/office/officeart/2005/8/layout/vList5"/>
    <dgm:cxn modelId="{EA94CD8C-5CD6-4B78-8508-E725E33E5F63}" srcId="{C4ACFD5C-FC76-4F12-A139-D0E258D7A7C3}" destId="{43177AE6-F5AF-4E58-96E2-981CE13667AA}" srcOrd="0" destOrd="0" parTransId="{80AED715-EB21-430B-8506-D53079FF7B5F}" sibTransId="{4B0C8AF2-4D6E-42A2-BF50-19F5D32D8725}"/>
    <dgm:cxn modelId="{E02FDB9C-664A-47EE-96DB-10AD2526EA9D}" type="presOf" srcId="{C4ACFD5C-FC76-4F12-A139-D0E258D7A7C3}" destId="{D549E8E4-8434-4033-B9C6-7F377300D8D3}" srcOrd="0" destOrd="0" presId="urn:microsoft.com/office/officeart/2005/8/layout/vList5"/>
    <dgm:cxn modelId="{C63C981D-0943-4CAD-8673-2738258F1697}" type="presParOf" srcId="{D549E8E4-8434-4033-B9C6-7F377300D8D3}" destId="{053B7E0A-63C5-4CA3-B990-EC5E7C129970}" srcOrd="0" destOrd="0" presId="urn:microsoft.com/office/officeart/2005/8/layout/vList5"/>
    <dgm:cxn modelId="{18B42ECA-B199-4BCA-8F3A-48998B989E0A}" type="presParOf" srcId="{053B7E0A-63C5-4CA3-B990-EC5E7C129970}" destId="{59D3CCB7-AEA1-4C41-B805-9C87F8623C1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E647F8-9A9C-4439-BC6E-93009D9F1E38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5BFDB9-B50D-47EA-B6FE-2CD7B7DB66C8}">
      <dgm:prSet phldrT="[Текст]"/>
      <dgm:spPr/>
      <dgm:t>
        <a:bodyPr/>
        <a:lstStyle/>
        <a:p>
          <a:r>
            <a:rPr lang="ru-RU" dirty="0"/>
            <a:t>Бюро СМЭ</a:t>
          </a:r>
        </a:p>
      </dgm:t>
    </dgm:pt>
    <dgm:pt modelId="{D7CA71C6-1D4A-46B6-8ACE-09949ADF739C}" type="parTrans" cxnId="{3F798B85-3571-4C2C-985D-2142F76CD6D6}">
      <dgm:prSet/>
      <dgm:spPr/>
      <dgm:t>
        <a:bodyPr/>
        <a:lstStyle/>
        <a:p>
          <a:endParaRPr lang="ru-RU"/>
        </a:p>
      </dgm:t>
    </dgm:pt>
    <dgm:pt modelId="{BFC71906-AAAE-499A-BAC7-62EB68ADF3A4}" type="sibTrans" cxnId="{3F798B85-3571-4C2C-985D-2142F76CD6D6}">
      <dgm:prSet/>
      <dgm:spPr/>
      <dgm:t>
        <a:bodyPr/>
        <a:lstStyle/>
        <a:p>
          <a:endParaRPr lang="ru-RU"/>
        </a:p>
      </dgm:t>
    </dgm:pt>
    <dgm:pt modelId="{4B7B70BD-761C-4610-A066-D7112F56987D}">
      <dgm:prSet phldrT="[Текст]"/>
      <dgm:spPr/>
      <dgm:t>
        <a:bodyPr/>
        <a:lstStyle/>
        <a:p>
          <a:r>
            <a:rPr lang="ru-RU" dirty="0"/>
            <a:t>Образовательная организация</a:t>
          </a:r>
        </a:p>
      </dgm:t>
    </dgm:pt>
    <dgm:pt modelId="{1429FFE3-3078-41D4-9143-3E2CD0BC9019}" type="parTrans" cxnId="{78270D8B-C0C4-4C5D-BC70-1DEC2E4D4336}">
      <dgm:prSet/>
      <dgm:spPr/>
      <dgm:t>
        <a:bodyPr/>
        <a:lstStyle/>
        <a:p>
          <a:endParaRPr lang="ru-RU"/>
        </a:p>
      </dgm:t>
    </dgm:pt>
    <dgm:pt modelId="{D0F57FB5-C987-4B28-BF35-F8D293E9DB75}" type="sibTrans" cxnId="{78270D8B-C0C4-4C5D-BC70-1DEC2E4D4336}">
      <dgm:prSet/>
      <dgm:spPr/>
      <dgm:t>
        <a:bodyPr/>
        <a:lstStyle/>
        <a:p>
          <a:endParaRPr lang="ru-RU"/>
        </a:p>
      </dgm:t>
    </dgm:pt>
    <dgm:pt modelId="{F87FE97F-609A-46D9-B53C-18EE42193A77}">
      <dgm:prSet phldrT="[Текст]"/>
      <dgm:spPr/>
      <dgm:t>
        <a:bodyPr/>
        <a:lstStyle/>
        <a:p>
          <a:r>
            <a:rPr lang="ru-RU" dirty="0"/>
            <a:t>Ассоциация </a:t>
          </a:r>
        </a:p>
        <a:p>
          <a:r>
            <a:rPr lang="ru-RU" dirty="0"/>
            <a:t>СМЭ</a:t>
          </a:r>
        </a:p>
      </dgm:t>
    </dgm:pt>
    <dgm:pt modelId="{F83DF3BD-677A-49CA-8755-1E596A37D5FA}" type="parTrans" cxnId="{172C5289-6AAA-4146-AE77-91E1FB9302A1}">
      <dgm:prSet/>
      <dgm:spPr/>
      <dgm:t>
        <a:bodyPr/>
        <a:lstStyle/>
        <a:p>
          <a:endParaRPr lang="ru-RU"/>
        </a:p>
      </dgm:t>
    </dgm:pt>
    <dgm:pt modelId="{4E3DDFC1-BA3F-4935-8CC4-A2B956F813A5}" type="sibTrans" cxnId="{172C5289-6AAA-4146-AE77-91E1FB9302A1}">
      <dgm:prSet/>
      <dgm:spPr/>
      <dgm:t>
        <a:bodyPr/>
        <a:lstStyle/>
        <a:p>
          <a:endParaRPr lang="ru-RU"/>
        </a:p>
      </dgm:t>
    </dgm:pt>
    <dgm:pt modelId="{D0DFC4F9-8FA8-4A03-9062-9FF925ECB853}" type="pres">
      <dgm:prSet presAssocID="{59E647F8-9A9C-4439-BC6E-93009D9F1E3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45B321-3197-4C23-AECB-7FF9A7982C30}" type="pres">
      <dgm:prSet presAssocID="{AA5BFDB9-B50D-47EA-B6FE-2CD7B7DB66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F0E9F-1E35-4FCE-A07A-DA751C1B9C10}" type="pres">
      <dgm:prSet presAssocID="{BFC71906-AAAE-499A-BAC7-62EB68ADF3A4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4F95B06-96C0-498B-9C40-699A13D2319F}" type="pres">
      <dgm:prSet presAssocID="{BFC71906-AAAE-499A-BAC7-62EB68ADF3A4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4382FF8-D087-40FB-8E45-382F1AF02C19}" type="pres">
      <dgm:prSet presAssocID="{4B7B70BD-761C-4610-A066-D7112F56987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0AEF4-41C0-4CED-A38B-CD03D4586351}" type="pres">
      <dgm:prSet presAssocID="{D0F57FB5-C987-4B28-BF35-F8D293E9DB75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E80EE4C-0260-4A12-B9F6-1E2046762353}" type="pres">
      <dgm:prSet presAssocID="{D0F57FB5-C987-4B28-BF35-F8D293E9DB7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6EEE09C-1ED0-4F1B-A687-F5DA6AE05A8F}" type="pres">
      <dgm:prSet presAssocID="{F87FE97F-609A-46D9-B53C-18EE42193A7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96E7A-37D4-401A-9F69-D9F97F01A799}" type="pres">
      <dgm:prSet presAssocID="{4E3DDFC1-BA3F-4935-8CC4-A2B956F813A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2FF4075-B116-493A-AB87-5F10C048F77D}" type="pres">
      <dgm:prSet presAssocID="{4E3DDFC1-BA3F-4935-8CC4-A2B956F813A5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4D4674BA-CC6A-4254-8BA6-81408CE2B026}" type="presOf" srcId="{D0F57FB5-C987-4B28-BF35-F8D293E9DB75}" destId="{0050AEF4-41C0-4CED-A38B-CD03D4586351}" srcOrd="0" destOrd="0" presId="urn:microsoft.com/office/officeart/2005/8/layout/cycle7"/>
    <dgm:cxn modelId="{3F798B85-3571-4C2C-985D-2142F76CD6D6}" srcId="{59E647F8-9A9C-4439-BC6E-93009D9F1E38}" destId="{AA5BFDB9-B50D-47EA-B6FE-2CD7B7DB66C8}" srcOrd="0" destOrd="0" parTransId="{D7CA71C6-1D4A-46B6-8ACE-09949ADF739C}" sibTransId="{BFC71906-AAAE-499A-BAC7-62EB68ADF3A4}"/>
    <dgm:cxn modelId="{172C5289-6AAA-4146-AE77-91E1FB9302A1}" srcId="{59E647F8-9A9C-4439-BC6E-93009D9F1E38}" destId="{F87FE97F-609A-46D9-B53C-18EE42193A77}" srcOrd="2" destOrd="0" parTransId="{F83DF3BD-677A-49CA-8755-1E596A37D5FA}" sibTransId="{4E3DDFC1-BA3F-4935-8CC4-A2B956F813A5}"/>
    <dgm:cxn modelId="{1A815CBA-F47B-49E1-AFCF-2D70E0679145}" type="presOf" srcId="{AA5BFDB9-B50D-47EA-B6FE-2CD7B7DB66C8}" destId="{B045B321-3197-4C23-AECB-7FF9A7982C30}" srcOrd="0" destOrd="0" presId="urn:microsoft.com/office/officeart/2005/8/layout/cycle7"/>
    <dgm:cxn modelId="{CCC1BC88-2876-4165-AA96-A3A291224E11}" type="presOf" srcId="{BFC71906-AAAE-499A-BAC7-62EB68ADF3A4}" destId="{84F95B06-96C0-498B-9C40-699A13D2319F}" srcOrd="1" destOrd="0" presId="urn:microsoft.com/office/officeart/2005/8/layout/cycle7"/>
    <dgm:cxn modelId="{824917D8-1F6B-4634-BB14-068518AB920D}" type="presOf" srcId="{4E3DDFC1-BA3F-4935-8CC4-A2B956F813A5}" destId="{09A96E7A-37D4-401A-9F69-D9F97F01A799}" srcOrd="0" destOrd="0" presId="urn:microsoft.com/office/officeart/2005/8/layout/cycle7"/>
    <dgm:cxn modelId="{092FED00-C6EB-4C95-BE65-DE974C110462}" type="presOf" srcId="{59E647F8-9A9C-4439-BC6E-93009D9F1E38}" destId="{D0DFC4F9-8FA8-4A03-9062-9FF925ECB853}" srcOrd="0" destOrd="0" presId="urn:microsoft.com/office/officeart/2005/8/layout/cycle7"/>
    <dgm:cxn modelId="{D5CB60FE-7FE0-4D52-B532-919D0FF749A3}" type="presOf" srcId="{4B7B70BD-761C-4610-A066-D7112F56987D}" destId="{E4382FF8-D087-40FB-8E45-382F1AF02C19}" srcOrd="0" destOrd="0" presId="urn:microsoft.com/office/officeart/2005/8/layout/cycle7"/>
    <dgm:cxn modelId="{7FBF8D0B-520F-4E6E-82C8-5766436509B8}" type="presOf" srcId="{D0F57FB5-C987-4B28-BF35-F8D293E9DB75}" destId="{8E80EE4C-0260-4A12-B9F6-1E2046762353}" srcOrd="1" destOrd="0" presId="urn:microsoft.com/office/officeart/2005/8/layout/cycle7"/>
    <dgm:cxn modelId="{5F53BDF2-D0E1-4080-8E0A-86B333309E35}" type="presOf" srcId="{F87FE97F-609A-46D9-B53C-18EE42193A77}" destId="{96EEE09C-1ED0-4F1B-A687-F5DA6AE05A8F}" srcOrd="0" destOrd="0" presId="urn:microsoft.com/office/officeart/2005/8/layout/cycle7"/>
    <dgm:cxn modelId="{1ACFC196-395F-4BD8-8CB1-8ECACB08DC27}" type="presOf" srcId="{BFC71906-AAAE-499A-BAC7-62EB68ADF3A4}" destId="{364F0E9F-1E35-4FCE-A07A-DA751C1B9C10}" srcOrd="0" destOrd="0" presId="urn:microsoft.com/office/officeart/2005/8/layout/cycle7"/>
    <dgm:cxn modelId="{78270D8B-C0C4-4C5D-BC70-1DEC2E4D4336}" srcId="{59E647F8-9A9C-4439-BC6E-93009D9F1E38}" destId="{4B7B70BD-761C-4610-A066-D7112F56987D}" srcOrd="1" destOrd="0" parTransId="{1429FFE3-3078-41D4-9143-3E2CD0BC9019}" sibTransId="{D0F57FB5-C987-4B28-BF35-F8D293E9DB75}"/>
    <dgm:cxn modelId="{50C374DA-9CE2-4B16-ADEC-DBE7DDABE096}" type="presOf" srcId="{4E3DDFC1-BA3F-4935-8CC4-A2B956F813A5}" destId="{E2FF4075-B116-493A-AB87-5F10C048F77D}" srcOrd="1" destOrd="0" presId="urn:microsoft.com/office/officeart/2005/8/layout/cycle7"/>
    <dgm:cxn modelId="{6EC0DF45-D250-450C-983E-0594BC05696C}" type="presParOf" srcId="{D0DFC4F9-8FA8-4A03-9062-9FF925ECB853}" destId="{B045B321-3197-4C23-AECB-7FF9A7982C30}" srcOrd="0" destOrd="0" presId="urn:microsoft.com/office/officeart/2005/8/layout/cycle7"/>
    <dgm:cxn modelId="{9E047FB9-B5AF-4469-99DC-6E38EF3F213A}" type="presParOf" srcId="{D0DFC4F9-8FA8-4A03-9062-9FF925ECB853}" destId="{364F0E9F-1E35-4FCE-A07A-DA751C1B9C10}" srcOrd="1" destOrd="0" presId="urn:microsoft.com/office/officeart/2005/8/layout/cycle7"/>
    <dgm:cxn modelId="{51ACEBB9-9041-4D1A-B8D2-0BCE05110DF4}" type="presParOf" srcId="{364F0E9F-1E35-4FCE-A07A-DA751C1B9C10}" destId="{84F95B06-96C0-498B-9C40-699A13D2319F}" srcOrd="0" destOrd="0" presId="urn:microsoft.com/office/officeart/2005/8/layout/cycle7"/>
    <dgm:cxn modelId="{6A0A42DA-90EC-4F49-86E9-81E5DCC90991}" type="presParOf" srcId="{D0DFC4F9-8FA8-4A03-9062-9FF925ECB853}" destId="{E4382FF8-D087-40FB-8E45-382F1AF02C19}" srcOrd="2" destOrd="0" presId="urn:microsoft.com/office/officeart/2005/8/layout/cycle7"/>
    <dgm:cxn modelId="{C72C15F5-8995-4951-8868-FC116CCA9EBC}" type="presParOf" srcId="{D0DFC4F9-8FA8-4A03-9062-9FF925ECB853}" destId="{0050AEF4-41C0-4CED-A38B-CD03D4586351}" srcOrd="3" destOrd="0" presId="urn:microsoft.com/office/officeart/2005/8/layout/cycle7"/>
    <dgm:cxn modelId="{26D4CA4C-0F84-457D-AE3B-1F7BF16A300D}" type="presParOf" srcId="{0050AEF4-41C0-4CED-A38B-CD03D4586351}" destId="{8E80EE4C-0260-4A12-B9F6-1E2046762353}" srcOrd="0" destOrd="0" presId="urn:microsoft.com/office/officeart/2005/8/layout/cycle7"/>
    <dgm:cxn modelId="{AD8FEF44-1D08-4394-BE40-4C1205BDC7FE}" type="presParOf" srcId="{D0DFC4F9-8FA8-4A03-9062-9FF925ECB853}" destId="{96EEE09C-1ED0-4F1B-A687-F5DA6AE05A8F}" srcOrd="4" destOrd="0" presId="urn:microsoft.com/office/officeart/2005/8/layout/cycle7"/>
    <dgm:cxn modelId="{0F4118C4-BA64-4FD4-B110-1033FCF7599B}" type="presParOf" srcId="{D0DFC4F9-8FA8-4A03-9062-9FF925ECB853}" destId="{09A96E7A-37D4-401A-9F69-D9F97F01A799}" srcOrd="5" destOrd="0" presId="urn:microsoft.com/office/officeart/2005/8/layout/cycle7"/>
    <dgm:cxn modelId="{D1012503-DE99-4C53-B7F7-AC69BF5D3662}" type="presParOf" srcId="{09A96E7A-37D4-401A-9F69-D9F97F01A799}" destId="{E2FF4075-B116-493A-AB87-5F10C048F77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9676F2-627E-4810-BC09-5879012BFD4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D24E690-0C9D-4343-9FF8-3946CF2FBF44}">
      <dgm:prSet custT="1"/>
      <dgm:spPr/>
      <dgm:t>
        <a:bodyPr/>
        <a:lstStyle/>
        <a:p>
          <a:pPr algn="ctr" rtl="0"/>
          <a:r>
            <a:rPr lang="ru-RU" sz="2800" b="1" i="0">
              <a:solidFill>
                <a:schemeClr val="bg1"/>
              </a:solidFill>
              <a:latin typeface="+mj-lt"/>
            </a:rPr>
            <a:t>БЛАГОДАРЮ ЗА ВНИМАНИЕ</a:t>
          </a:r>
          <a:endParaRPr lang="ru-RU" sz="2800" i="0">
            <a:solidFill>
              <a:schemeClr val="bg1"/>
            </a:solidFill>
            <a:latin typeface="+mj-lt"/>
          </a:endParaRPr>
        </a:p>
      </dgm:t>
    </dgm:pt>
    <dgm:pt modelId="{8BA3686C-BBD7-419E-88D4-23D3E69D4EB2}" type="parTrans" cxnId="{2D4FD369-A316-42ED-975D-62F82A52C518}">
      <dgm:prSet/>
      <dgm:spPr/>
      <dgm:t>
        <a:bodyPr/>
        <a:lstStyle/>
        <a:p>
          <a:endParaRPr lang="ru-RU"/>
        </a:p>
      </dgm:t>
    </dgm:pt>
    <dgm:pt modelId="{F082DEC9-DEC7-4FE5-91EC-02DCFC583F6F}" type="sibTrans" cxnId="{2D4FD369-A316-42ED-975D-62F82A52C518}">
      <dgm:prSet/>
      <dgm:spPr/>
      <dgm:t>
        <a:bodyPr/>
        <a:lstStyle/>
        <a:p>
          <a:endParaRPr lang="ru-RU"/>
        </a:p>
      </dgm:t>
    </dgm:pt>
    <dgm:pt modelId="{B420C18A-4997-4DC2-9A1B-1E2461ABB920}" type="pres">
      <dgm:prSet presAssocID="{CD9676F2-627E-4810-BC09-5879012BFD4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648B4A-4482-41CE-950E-3F0D028BBFAD}" type="pres">
      <dgm:prSet presAssocID="{ED24E690-0C9D-4343-9FF8-3946CF2FBF44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8BE99160-DDF6-47DE-A156-194D0ABBD7B7}" type="presOf" srcId="{ED24E690-0C9D-4343-9FF8-3946CF2FBF44}" destId="{DD648B4A-4482-41CE-950E-3F0D028BBFAD}" srcOrd="0" destOrd="0" presId="urn:microsoft.com/office/officeart/2005/8/layout/venn1"/>
    <dgm:cxn modelId="{6326932B-9EB3-4DC5-AFFF-D019D31E17D1}" type="presOf" srcId="{CD9676F2-627E-4810-BC09-5879012BFD4C}" destId="{B420C18A-4997-4DC2-9A1B-1E2461ABB920}" srcOrd="0" destOrd="0" presId="urn:microsoft.com/office/officeart/2005/8/layout/venn1"/>
    <dgm:cxn modelId="{2D4FD369-A316-42ED-975D-62F82A52C518}" srcId="{CD9676F2-627E-4810-BC09-5879012BFD4C}" destId="{ED24E690-0C9D-4343-9FF8-3946CF2FBF44}" srcOrd="0" destOrd="0" parTransId="{8BA3686C-BBD7-419E-88D4-23D3E69D4EB2}" sibTransId="{F082DEC9-DEC7-4FE5-91EC-02DCFC583F6F}"/>
    <dgm:cxn modelId="{856EE37C-0971-4C9E-98C1-23C05EBEB3A6}" type="presParOf" srcId="{B420C18A-4997-4DC2-9A1B-1E2461ABB920}" destId="{DD648B4A-4482-41CE-950E-3F0D028BBFA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9676F2-627E-4810-BC09-5879012BFD4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24E690-0C9D-4343-9FF8-3946CF2FBF44}">
      <dgm:prSet custT="1"/>
      <dgm:spPr/>
      <dgm:t>
        <a:bodyPr/>
        <a:lstStyle/>
        <a:p>
          <a:pPr algn="ctr" rtl="0"/>
          <a:r>
            <a:rPr lang="ru-RU" sz="2800" b="1" i="0" dirty="0">
              <a:solidFill>
                <a:schemeClr val="bg1"/>
              </a:solidFill>
              <a:latin typeface="+mj-lt"/>
            </a:rPr>
            <a:t>БЛАГОДАРЮ ЗА ВНИМАНИЕ</a:t>
          </a:r>
          <a:endParaRPr lang="ru-RU" sz="2800" i="0" dirty="0">
            <a:solidFill>
              <a:schemeClr val="bg1"/>
            </a:solidFill>
            <a:latin typeface="+mj-lt"/>
          </a:endParaRPr>
        </a:p>
      </dgm:t>
    </dgm:pt>
    <dgm:pt modelId="{8BA3686C-BBD7-419E-88D4-23D3E69D4EB2}" type="parTrans" cxnId="{2D4FD369-A316-42ED-975D-62F82A52C518}">
      <dgm:prSet/>
      <dgm:spPr/>
      <dgm:t>
        <a:bodyPr/>
        <a:lstStyle/>
        <a:p>
          <a:endParaRPr lang="ru-RU"/>
        </a:p>
      </dgm:t>
    </dgm:pt>
    <dgm:pt modelId="{F082DEC9-DEC7-4FE5-91EC-02DCFC583F6F}" type="sibTrans" cxnId="{2D4FD369-A316-42ED-975D-62F82A52C518}">
      <dgm:prSet/>
      <dgm:spPr/>
      <dgm:t>
        <a:bodyPr/>
        <a:lstStyle/>
        <a:p>
          <a:endParaRPr lang="ru-RU"/>
        </a:p>
      </dgm:t>
    </dgm:pt>
    <dgm:pt modelId="{B420C18A-4997-4DC2-9A1B-1E2461ABB920}" type="pres">
      <dgm:prSet presAssocID="{CD9676F2-627E-4810-BC09-5879012BFD4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648B4A-4482-41CE-950E-3F0D028BBFAD}" type="pres">
      <dgm:prSet presAssocID="{ED24E690-0C9D-4343-9FF8-3946CF2FBF44}" presName="circ1TxSh" presStyleLbl="vennNode1" presStyleIdx="0" presStyleCnt="1" custScaleX="169892" custLinFactNeighborX="4340" custLinFactNeighborY="2381"/>
      <dgm:spPr/>
      <dgm:t>
        <a:bodyPr/>
        <a:lstStyle/>
        <a:p>
          <a:endParaRPr lang="ru-RU"/>
        </a:p>
      </dgm:t>
    </dgm:pt>
  </dgm:ptLst>
  <dgm:cxnLst>
    <dgm:cxn modelId="{8BE99160-DDF6-47DE-A156-194D0ABBD7B7}" type="presOf" srcId="{ED24E690-0C9D-4343-9FF8-3946CF2FBF44}" destId="{DD648B4A-4482-41CE-950E-3F0D028BBFAD}" srcOrd="0" destOrd="0" presId="urn:microsoft.com/office/officeart/2005/8/layout/venn1"/>
    <dgm:cxn modelId="{6326932B-9EB3-4DC5-AFFF-D019D31E17D1}" type="presOf" srcId="{CD9676F2-627E-4810-BC09-5879012BFD4C}" destId="{B420C18A-4997-4DC2-9A1B-1E2461ABB920}" srcOrd="0" destOrd="0" presId="urn:microsoft.com/office/officeart/2005/8/layout/venn1"/>
    <dgm:cxn modelId="{2D4FD369-A316-42ED-975D-62F82A52C518}" srcId="{CD9676F2-627E-4810-BC09-5879012BFD4C}" destId="{ED24E690-0C9D-4343-9FF8-3946CF2FBF44}" srcOrd="0" destOrd="0" parTransId="{8BA3686C-BBD7-419E-88D4-23D3E69D4EB2}" sibTransId="{F082DEC9-DEC7-4FE5-91EC-02DCFC583F6F}"/>
    <dgm:cxn modelId="{856EE37C-0971-4C9E-98C1-23C05EBEB3A6}" type="presParOf" srcId="{B420C18A-4997-4DC2-9A1B-1E2461ABB920}" destId="{DD648B4A-4482-41CE-950E-3F0D028BBFA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3CCB7-AEA1-4C41-B805-9C87F8623C14}">
      <dsp:nvSpPr>
        <dsp:cNvPr id="0" name=""/>
        <dsp:cNvSpPr/>
      </dsp:nvSpPr>
      <dsp:spPr>
        <a:xfrm>
          <a:off x="1935575" y="0"/>
          <a:ext cx="2177521" cy="276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/>
            <a:t>Москва, </a:t>
          </a:r>
          <a:r>
            <a:rPr lang="ru-RU" sz="1400" b="1" i="0" kern="1200" dirty="0" smtClean="0"/>
            <a:t> 2019</a:t>
          </a:r>
          <a:endParaRPr lang="ru-RU" sz="1400" kern="1200" dirty="0"/>
        </a:p>
      </dsp:txBody>
      <dsp:txXfrm>
        <a:off x="1949097" y="13522"/>
        <a:ext cx="2150477" cy="2499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45B321-3197-4C23-AECB-7FF9A7982C30}">
      <dsp:nvSpPr>
        <dsp:cNvPr id="0" name=""/>
        <dsp:cNvSpPr/>
      </dsp:nvSpPr>
      <dsp:spPr>
        <a:xfrm>
          <a:off x="3064313" y="1619"/>
          <a:ext cx="2080285" cy="1040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Бюро СМЭ</a:t>
          </a:r>
        </a:p>
      </dsp:txBody>
      <dsp:txXfrm>
        <a:off x="3094778" y="32084"/>
        <a:ext cx="2019355" cy="979212"/>
      </dsp:txXfrm>
    </dsp:sp>
    <dsp:sp modelId="{364F0E9F-1E35-4FCE-A07A-DA751C1B9C10}">
      <dsp:nvSpPr>
        <dsp:cNvPr id="0" name=""/>
        <dsp:cNvSpPr/>
      </dsp:nvSpPr>
      <dsp:spPr>
        <a:xfrm rot="3600000">
          <a:off x="4420842" y="1828444"/>
          <a:ext cx="1086320" cy="36405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530057" y="1901254"/>
        <a:ext cx="867890" cy="218430"/>
      </dsp:txXfrm>
    </dsp:sp>
    <dsp:sp modelId="{E4382FF8-D087-40FB-8E45-382F1AF02C19}">
      <dsp:nvSpPr>
        <dsp:cNvPr id="0" name=""/>
        <dsp:cNvSpPr/>
      </dsp:nvSpPr>
      <dsp:spPr>
        <a:xfrm>
          <a:off x="4783406" y="2979176"/>
          <a:ext cx="2080285" cy="1040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Образовательная организация</a:t>
          </a:r>
        </a:p>
      </dsp:txBody>
      <dsp:txXfrm>
        <a:off x="4813871" y="3009641"/>
        <a:ext cx="2019355" cy="979212"/>
      </dsp:txXfrm>
    </dsp:sp>
    <dsp:sp modelId="{0050AEF4-41C0-4CED-A38B-CD03D4586351}">
      <dsp:nvSpPr>
        <dsp:cNvPr id="0" name=""/>
        <dsp:cNvSpPr/>
      </dsp:nvSpPr>
      <dsp:spPr>
        <a:xfrm rot="10800000">
          <a:off x="3561295" y="3317222"/>
          <a:ext cx="1086320" cy="36405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670510" y="3390032"/>
        <a:ext cx="867890" cy="218430"/>
      </dsp:txXfrm>
    </dsp:sp>
    <dsp:sp modelId="{96EEE09C-1ED0-4F1B-A687-F5DA6AE05A8F}">
      <dsp:nvSpPr>
        <dsp:cNvPr id="0" name=""/>
        <dsp:cNvSpPr/>
      </dsp:nvSpPr>
      <dsp:spPr>
        <a:xfrm>
          <a:off x="1345219" y="2979176"/>
          <a:ext cx="2080285" cy="1040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Ассоциация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СМЭ</a:t>
          </a:r>
        </a:p>
      </dsp:txBody>
      <dsp:txXfrm>
        <a:off x="1375684" y="3009641"/>
        <a:ext cx="2019355" cy="979212"/>
      </dsp:txXfrm>
    </dsp:sp>
    <dsp:sp modelId="{09A96E7A-37D4-401A-9F69-D9F97F01A799}">
      <dsp:nvSpPr>
        <dsp:cNvPr id="0" name=""/>
        <dsp:cNvSpPr/>
      </dsp:nvSpPr>
      <dsp:spPr>
        <a:xfrm rot="18000000">
          <a:off x="2701749" y="1828444"/>
          <a:ext cx="1086320" cy="36405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810964" y="1901254"/>
        <a:ext cx="867890" cy="2184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3ACF6-1F3F-4880-9101-7B86C4906293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F0E66-F175-42E9-8D89-03D6755A9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50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lvl1pPr>
              <a:defRPr b="0" i="0"/>
            </a:lvl1pPr>
          </a:lstStyle>
          <a:p>
            <a:endParaRPr lang="ru-RU"/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99" y="0"/>
            <a:ext cx="2946189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lvl1pPr algn="r">
              <a:defRPr b="0" i="0"/>
            </a:lvl1pPr>
          </a:lstStyle>
          <a:p>
            <a:endParaRPr lang="ru-RU"/>
          </a:p>
        </p:txBody>
      </p:sp>
      <p:sp>
        <p:nvSpPr>
          <p:cNvPr id="3645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4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551"/>
            <a:ext cx="5438140" cy="446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64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7924"/>
            <a:ext cx="2946189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b" anchorCtr="0" compatLnSpc="1">
            <a:prstTxWarp prst="textNoShape">
              <a:avLst/>
            </a:prstTxWarp>
          </a:bodyPr>
          <a:lstStyle>
            <a:lvl1pPr>
              <a:defRPr b="0" i="0"/>
            </a:lvl1pPr>
          </a:lstStyle>
          <a:p>
            <a:endParaRPr lang="ru-RU"/>
          </a:p>
        </p:txBody>
      </p:sp>
      <p:sp>
        <p:nvSpPr>
          <p:cNvPr id="364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99" y="9427924"/>
            <a:ext cx="2946189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b" anchorCtr="0" compatLnSpc="1">
            <a:prstTxWarp prst="textNoShape">
              <a:avLst/>
            </a:prstTxWarp>
          </a:bodyPr>
          <a:lstStyle>
            <a:lvl1pPr algn="r">
              <a:defRPr b="0" i="0"/>
            </a:lvl1pPr>
          </a:lstStyle>
          <a:p>
            <a:fld id="{7BEB16BE-87D5-4AD4-BCB6-193613DC668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265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05D0F9-090D-4525-8699-BC387052A52C}" type="slidenum">
              <a:rPr lang="ru-RU"/>
              <a:pPr/>
              <a:t>1</a:t>
            </a:fld>
            <a:endParaRPr lang="ru-RU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835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198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793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403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464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649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6935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187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857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54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4467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6079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11CA1-649F-4EE1-B948-4957D540FCF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24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1217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A7DD97-371E-4DBB-B95B-55298703D20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9585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211CA1-649F-4EE1-B948-4957D540FCFA}" type="slidenum">
              <a:rPr lang="ru-RU"/>
              <a:pPr/>
              <a:t>31</a:t>
            </a:fld>
            <a:endParaRPr lang="ru-RU"/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890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9919">
              <a:defRPr/>
            </a:pPr>
            <a:fld id="{B9A7DD97-371E-4DBB-B95B-55298703D209}" type="slidenum">
              <a:rPr lang="ru-RU" altLang="ru-RU">
                <a:solidFill>
                  <a:prstClr val="black"/>
                </a:solidFill>
                <a:latin typeface="Arial" panose="020B0604020202020204" pitchFamily="34" charset="0"/>
              </a:rPr>
              <a:pPr defTabSz="909919">
                <a:defRPr/>
              </a:pPr>
              <a:t>4</a:t>
            </a:fld>
            <a:endParaRPr lang="ru-RU" alt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113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99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A7DD97-371E-4DBB-B95B-55298703D209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0991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890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A7DD97-371E-4DBB-B95B-55298703D20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625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68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B16BE-87D5-4AD4-BCB6-193613DC668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41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267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EB16BE-87D5-4AD4-BCB6-193613DC668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11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F079F-7FE8-4981-AB03-5277E14A87D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E6EA8-1F84-49E8-BC51-058F22E251EB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618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B8A1A-FAE1-4EF7-B408-B17435B23F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A7F88C-1AAF-4BD9-8034-A359768BBB6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370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2819E-07A0-4B92-AB17-AF4938B1D90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6D56C-F21F-422A-8317-263C4C0A321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141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375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F079F-7FE8-4981-AB03-5277E14A87D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E6EA8-1F84-49E8-BC51-058F22E251EB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759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FED20-58CE-4287-89B2-794DF7D975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30F568-3D68-45A5-B084-BCAAA4265E4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736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C6466-9DE3-4BBC-97F4-DC24721BC51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77EDE-09A8-4C9A-A60E-264DEFCA132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888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E1CAD-5226-4052-958F-FA3A6FCBEB9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5E367-43AA-4B26-8980-8200A164BD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211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36A6-BC5B-4EB4-A6F7-EE9CA2DB149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52A576-B5FE-478C-A8C6-0B228BF876C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93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95084-BD10-4EEE-8143-125B7E7C8E8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FDA4A0-A07F-4ED2-83EE-2A35D65A112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448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D3A40-90C5-49EE-AC0D-C5581A1C6F8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04C11-531C-4A2C-8192-6D4472100E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35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FED20-58CE-4287-89B2-794DF7D975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30F568-3D68-45A5-B084-BCAAA4265E4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7631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413E93-8FCF-4567-8CBA-88900D12FC5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1B577-4DD4-44E6-A8A9-81BD68749FF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561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44EAE-22BA-42F9-A656-BF965F86046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957BA2-CA01-4DEE-819D-6264BCDEBF3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064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B8A1A-FAE1-4EF7-B408-B17435B23F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A7F88C-1AAF-4BD9-8034-A359768BBB6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109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2819E-07A0-4B92-AB17-AF4938B1D90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6D56C-F21F-422A-8317-263C4C0A321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3186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9143245" cy="96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076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9143245" cy="96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133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7010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087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2620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176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C6466-9DE3-4BBC-97F4-DC24721BC51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77EDE-09A8-4C9A-A60E-264DEFCA132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589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1928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073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1641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5078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3726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5490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8612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F079F-7FE8-4981-AB03-5277E14A87D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E6EA8-1F84-49E8-BC51-058F22E251EB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157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FED20-58CE-4287-89B2-794DF7D975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30F568-3D68-45A5-B084-BCAAA4265E4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3418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C6466-9DE3-4BBC-97F4-DC24721BC51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77EDE-09A8-4C9A-A60E-264DEFCA132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263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E1CAD-5226-4052-958F-FA3A6FCBEB9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5E367-43AA-4B26-8980-8200A164BD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169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E1CAD-5226-4052-958F-FA3A6FCBEB9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5E367-43AA-4B26-8980-8200A164BD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9446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36A6-BC5B-4EB4-A6F7-EE9CA2DB149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52A576-B5FE-478C-A8C6-0B228BF876C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7021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95084-BD10-4EEE-8143-125B7E7C8E8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FDA4A0-A07F-4ED2-83EE-2A35D65A112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0425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D3A40-90C5-49EE-AC0D-C5581A1C6F8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04C11-531C-4A2C-8192-6D4472100E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88582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413E93-8FCF-4567-8CBA-88900D12FC5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1B577-4DD4-44E6-A8A9-81BD68749FF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2368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44EAE-22BA-42F9-A656-BF965F86046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957BA2-CA01-4DEE-819D-6264BCDEBF3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7834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B8A1A-FAE1-4EF7-B408-B17435B23F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A7F88C-1AAF-4BD9-8034-A359768BBB6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0639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2819E-07A0-4B92-AB17-AF4938B1D90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6D56C-F21F-422A-8317-263C4C0A321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292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3148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F079F-7FE8-4981-AB03-5277E14A87D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E6EA8-1F84-49E8-BC51-058F22E251EB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49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36A6-BC5B-4EB4-A6F7-EE9CA2DB149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52A576-B5FE-478C-A8C6-0B228BF876C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874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FED20-58CE-4287-89B2-794DF7D975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30F568-3D68-45A5-B084-BCAAA4265E4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8184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C6466-9DE3-4BBC-97F4-DC24721BC51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77EDE-09A8-4C9A-A60E-264DEFCA132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9063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E1CAD-5226-4052-958F-FA3A6FCBEB9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5E367-43AA-4B26-8980-8200A164BD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3797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36A6-BC5B-4EB4-A6F7-EE9CA2DB149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52A576-B5FE-478C-A8C6-0B228BF876C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9221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95084-BD10-4EEE-8143-125B7E7C8E8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FDA4A0-A07F-4ED2-83EE-2A35D65A112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4608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D3A40-90C5-49EE-AC0D-C5581A1C6F8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04C11-531C-4A2C-8192-6D4472100E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211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413E93-8FCF-4567-8CBA-88900D12FC5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1B577-4DD4-44E6-A8A9-81BD68749FF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6864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44EAE-22BA-42F9-A656-BF965F86046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957BA2-CA01-4DEE-819D-6264BCDEBF3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7755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B8A1A-FAE1-4EF7-B408-B17435B23F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A7F88C-1AAF-4BD9-8034-A359768BBB6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8738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2819E-07A0-4B92-AB17-AF4938B1D90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6D56C-F21F-422A-8317-263C4C0A321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32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95084-BD10-4EEE-8143-125B7E7C8E8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FDA4A0-A07F-4ED2-83EE-2A35D65A112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78449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3838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F079F-7FE8-4981-AB03-5277E14A87D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E6EA8-1F84-49E8-BC51-058F22E251EB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7664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FED20-58CE-4287-89B2-794DF7D975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30F568-3D68-45A5-B084-BCAAA4265E4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332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C6466-9DE3-4BBC-97F4-DC24721BC51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77EDE-09A8-4C9A-A60E-264DEFCA132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4410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E1CAD-5226-4052-958F-FA3A6FCBEB9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5E367-43AA-4B26-8980-8200A164BD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5383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36A6-BC5B-4EB4-A6F7-EE9CA2DB149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52A576-B5FE-478C-A8C6-0B228BF876C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3303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95084-BD10-4EEE-8143-125B7E7C8E8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FDA4A0-A07F-4ED2-83EE-2A35D65A112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4546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D3A40-90C5-49EE-AC0D-C5581A1C6F8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04C11-531C-4A2C-8192-6D4472100E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10041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413E93-8FCF-4567-8CBA-88900D12FC5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1B577-4DD4-44E6-A8A9-81BD68749FF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2471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44EAE-22BA-42F9-A656-BF965F86046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957BA2-CA01-4DEE-819D-6264BCDEBF3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23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D3A40-90C5-49EE-AC0D-C5581A1C6F8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04C11-531C-4A2C-8192-6D4472100E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3638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B8A1A-FAE1-4EF7-B408-B17435B23F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A7F88C-1AAF-4BD9-8034-A359768BBB6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9002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2819E-07A0-4B92-AB17-AF4938B1D90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6D56C-F21F-422A-8317-263C4C0A321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56927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895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413E93-8FCF-4567-8CBA-88900D12FC5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1B577-4DD4-44E6-A8A9-81BD68749FF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21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44EAE-22BA-42F9-A656-BF965F86046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957BA2-CA01-4DEE-819D-6264BCDEBF3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25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62EC1-1979-469F-B598-2133D0ACCDD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D2B6F1-1F85-4C3C-BEB3-17E1955CB992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91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62EC1-1979-469F-B598-2133D0ACCDD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D2B6F1-1F85-4C3C-BEB3-17E1955CB992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50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4181" r:id="rId12"/>
    <p:sldLayoutId id="214748423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FCF9C-F249-42ED-8F46-1EFB3CA5C272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9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40F8F3-106E-47A2-BFE7-5FF4304C14D7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14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62EC1-1979-469F-B598-2133D0ACCDD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D2B6F1-1F85-4C3C-BEB3-17E1955CB992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49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  <p:sldLayoutId id="2147484383" r:id="rId2"/>
    <p:sldLayoutId id="2147484384" r:id="rId3"/>
    <p:sldLayoutId id="2147484385" r:id="rId4"/>
    <p:sldLayoutId id="2147484386" r:id="rId5"/>
    <p:sldLayoutId id="2147484387" r:id="rId6"/>
    <p:sldLayoutId id="2147484388" r:id="rId7"/>
    <p:sldLayoutId id="2147484389" r:id="rId8"/>
    <p:sldLayoutId id="2147484390" r:id="rId9"/>
    <p:sldLayoutId id="2147484391" r:id="rId10"/>
    <p:sldLayoutId id="2147484392" r:id="rId11"/>
    <p:sldLayoutId id="214748439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62EC1-1979-469F-B598-2133D0ACCDD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D2B6F1-1F85-4C3C-BEB3-17E1955CB992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339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  <p:sldLayoutId id="214748440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62EC1-1979-469F-B598-2133D0ACCDD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19.02.2019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D2B6F1-1F85-4C3C-BEB3-17E1955CB992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34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8" r:id="rId1"/>
    <p:sldLayoutId id="2147484409" r:id="rId2"/>
    <p:sldLayoutId id="2147484410" r:id="rId3"/>
    <p:sldLayoutId id="2147484411" r:id="rId4"/>
    <p:sldLayoutId id="2147484412" r:id="rId5"/>
    <p:sldLayoutId id="2147484413" r:id="rId6"/>
    <p:sldLayoutId id="2147484414" r:id="rId7"/>
    <p:sldLayoutId id="2147484415" r:id="rId8"/>
    <p:sldLayoutId id="2147484416" r:id="rId9"/>
    <p:sldLayoutId id="2147484417" r:id="rId10"/>
    <p:sldLayoutId id="2147484418" r:id="rId11"/>
    <p:sldLayoutId id="214748441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&#1072;&#1089;&#1089;&#1086;&#1094;&#1080;&#1072;&#1094;&#1080;&#1103;-&#1089;&#1084;&#1101;.&#1088;&#1092;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115" y="4797152"/>
            <a:ext cx="1919940" cy="2046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4334671"/>
            <a:ext cx="9144000" cy="1562892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679700" y="589756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556678"/>
              </p:ext>
            </p:extLst>
          </p:nvPr>
        </p:nvGraphicFramePr>
        <p:xfrm>
          <a:off x="1195418" y="135672"/>
          <a:ext cx="669674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67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87690" y="1786732"/>
            <a:ext cx="8712200" cy="4248150"/>
          </a:xfrm>
        </p:spPr>
        <p:txBody>
          <a:bodyPr>
            <a:normAutofit/>
          </a:bodyPr>
          <a:lstStyle/>
          <a:p>
            <a:pPr marL="63500" lvl="0" eaLnBrk="1" hangingPunct="1">
              <a:defRPr/>
            </a:pP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</a:t>
            </a:r>
            <a:r>
              <a:rPr lang="ru-RU" sz="3100" b="1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АССОЦИАЦИи СУДЕБНО-МЕДИЦИНСКИХ ЭКСПЕРТОВ как </a:t>
            </a: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субъекта системы </a:t>
            </a:r>
            <a:r>
              <a:rPr lang="ru-RU" sz="3100" b="1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непрерывного медицинского образования </a:t>
            </a: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solidFill>
                  <a:srgbClr val="FF0000"/>
                </a:solidFill>
              </a:rPr>
              <a:t>С.А.Кучук</a:t>
            </a:r>
            <a:br>
              <a:rPr lang="ru-RU" sz="1800" b="1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88451147"/>
              </p:ext>
            </p:extLst>
          </p:nvPr>
        </p:nvGraphicFramePr>
        <p:xfrm>
          <a:off x="1564040" y="6172200"/>
          <a:ext cx="6048672" cy="27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445" y="-74719"/>
            <a:ext cx="9150889" cy="123149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1403648" y="6093296"/>
            <a:ext cx="6048672" cy="139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В 2015 ГОДУ –  51 БАЛЛ (КРЕДИТ)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" y="0"/>
            <a:ext cx="9144000" cy="123149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697965"/>
              </p:ext>
            </p:extLst>
          </p:nvPr>
        </p:nvGraphicFramePr>
        <p:xfrm>
          <a:off x="1" y="1231499"/>
          <a:ext cx="9144001" cy="5221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9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656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237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26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4017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Название образовательного мероприятия</a:t>
                      </a: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проведения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кредитов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7254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«Процессуальные вопросы производства судебной экспертизы: особенности судебно-медицинской экспертизы»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25.02.2015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7254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«Судебно-медицинская экспертиза черепно-мозговой травмы: современные аспекты»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18.03.2015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7254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Международная научно-практическая конференция «Актуальные вопросы судебной медицины и экспертной практики – 2015»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1-3.04.2015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54508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"О реализации Указа Президента Российской Федерации от 07.05.2012 №598 «О совершенствовании государственной политики в сфере здравоохранения": пути снижения смертности от туберкулеза в Московской области»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24.06. 2015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7254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«Вопросы логики в судебно-медицинском заключении: экспертные ошибки в составлении выводов»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23.09.2015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7254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«Пути снижения смертности от новообразований в Московской области»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14.10.2015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90881">
                <a:tc>
                  <a:txBody>
                    <a:bodyPr/>
                    <a:lstStyle/>
                    <a:p>
                      <a:pPr marL="72000"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«Совершенствование медицинской помощи при дорожно-транспортных происшествиях. Пути снижения смертности»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09.12.2015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30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1403648" y="6021288"/>
            <a:ext cx="6048672" cy="139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В 2016 ГОДУ –  42 БАЛЛА (КРЕДИТА)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3149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99949"/>
              </p:ext>
            </p:extLst>
          </p:nvPr>
        </p:nvGraphicFramePr>
        <p:xfrm>
          <a:off x="0" y="1231498"/>
          <a:ext cx="9144000" cy="5077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988">
                  <a:extLst>
                    <a:ext uri="{9D8B030D-6E8A-4147-A177-3AD203B41FA5}">
                      <a16:colId xmlns="" xmlns:a16="http://schemas.microsoft.com/office/drawing/2014/main" val="3099847240"/>
                    </a:ext>
                  </a:extLst>
                </a:gridCol>
                <a:gridCol w="6176564">
                  <a:extLst>
                    <a:ext uri="{9D8B030D-6E8A-4147-A177-3AD203B41FA5}">
                      <a16:colId xmlns="" xmlns:a16="http://schemas.microsoft.com/office/drawing/2014/main" val="2249647560"/>
                    </a:ext>
                  </a:extLst>
                </a:gridCol>
                <a:gridCol w="1301195">
                  <a:extLst>
                    <a:ext uri="{9D8B030D-6E8A-4147-A177-3AD203B41FA5}">
                      <a16:colId xmlns="" xmlns:a16="http://schemas.microsoft.com/office/drawing/2014/main" val="1381562520"/>
                    </a:ext>
                  </a:extLst>
                </a:gridCol>
                <a:gridCol w="1192253">
                  <a:extLst>
                    <a:ext uri="{9D8B030D-6E8A-4147-A177-3AD203B41FA5}">
                      <a16:colId xmlns="" xmlns:a16="http://schemas.microsoft.com/office/drawing/2014/main" val="2598167566"/>
                    </a:ext>
                  </a:extLst>
                </a:gridCol>
              </a:tblGrid>
              <a:tr h="1177876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Название образовательного мероприятия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проведения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кредитов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07003827"/>
                  </a:ext>
                </a:extLst>
              </a:tr>
              <a:tr h="599314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«Непрерывное медицинское образование врачей судебно-медицинских экспертов – новые вызовы»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07.02.2016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63116079"/>
                  </a:ext>
                </a:extLst>
              </a:tr>
              <a:tr h="61858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«Тактика врача судебно-медицинского эксперта в случаях подозрения или обнаружения особо опасных инфекций»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30.03.2016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85112383"/>
                  </a:ext>
                </a:extLst>
              </a:tr>
              <a:tr h="601783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Международная научно-практическая конференция «Актуальные вопросы судебной медицины и экспертной практики – 2016»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13-14.04.2016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17621310"/>
                  </a:ext>
                </a:extLst>
              </a:tr>
              <a:tr h="59436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«Судебно-медицинская оценка повреждений, причиняемых животными»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18.10. 2016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886936"/>
                  </a:ext>
                </a:extLst>
              </a:tr>
              <a:tr h="891543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«Повышение эффективности медицинской помощи при дорожно-транспортных происшествиях. Пути снижения смертности»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16.11.2016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95188229"/>
                  </a:ext>
                </a:extLst>
              </a:tr>
              <a:tr h="59436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Научно-практическая конференция «Посмертное органное донорство: судебно-медицинские и клинические аспекты»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28.12.2016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37091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582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1403648" y="5733256"/>
            <a:ext cx="6048672" cy="139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В 2017 ГОДУ –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 БАЛЛОВ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КРЕДИТОВ)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3149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854815"/>
              </p:ext>
            </p:extLst>
          </p:nvPr>
        </p:nvGraphicFramePr>
        <p:xfrm>
          <a:off x="0" y="1231498"/>
          <a:ext cx="9144000" cy="45737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988">
                  <a:extLst>
                    <a:ext uri="{9D8B030D-6E8A-4147-A177-3AD203B41FA5}">
                      <a16:colId xmlns="" xmlns:a16="http://schemas.microsoft.com/office/drawing/2014/main" val="3099847240"/>
                    </a:ext>
                  </a:extLst>
                </a:gridCol>
                <a:gridCol w="5970220">
                  <a:extLst>
                    <a:ext uri="{9D8B030D-6E8A-4147-A177-3AD203B41FA5}">
                      <a16:colId xmlns="" xmlns:a16="http://schemas.microsoft.com/office/drawing/2014/main" val="2249647560"/>
                    </a:ext>
                  </a:extLst>
                </a:gridCol>
                <a:gridCol w="1507539">
                  <a:extLst>
                    <a:ext uri="{9D8B030D-6E8A-4147-A177-3AD203B41FA5}">
                      <a16:colId xmlns="" xmlns:a16="http://schemas.microsoft.com/office/drawing/2014/main" val="1381562520"/>
                    </a:ext>
                  </a:extLst>
                </a:gridCol>
                <a:gridCol w="1192253">
                  <a:extLst>
                    <a:ext uri="{9D8B030D-6E8A-4147-A177-3AD203B41FA5}">
                      <a16:colId xmlns="" xmlns:a16="http://schemas.microsoft.com/office/drawing/2014/main" val="2598167566"/>
                    </a:ext>
                  </a:extLst>
                </a:gridCol>
              </a:tblGrid>
              <a:tr h="151404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Название образовательного мероприятия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проведения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кредитов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07003827"/>
                  </a:ext>
                </a:extLst>
              </a:tr>
              <a:tr h="993780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Международный конгресс и научно-практическая школа «Актуальные вопросы судебной медицины и экспертной практики‑2017»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12-14.04.2017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17621310"/>
                  </a:ext>
                </a:extLst>
              </a:tr>
              <a:tr h="981525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Научно-практическая </a:t>
                      </a:r>
                      <a:r>
                        <a:rPr lang="ru-RU" sz="1600" b="0" dirty="0">
                          <a:effectLst/>
                        </a:rPr>
                        <a:t>конференция </a:t>
                      </a:r>
                      <a:r>
                        <a:rPr lang="ru-RU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«Снижение смертности от болезней системы кровообращения: посмертная диагностика, формулировка диагноза»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14.06. 2017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886936"/>
                  </a:ext>
                </a:extLst>
              </a:tr>
              <a:tr h="1084419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Научно-практическая конференция 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«Токсическое действие алкоголя:</a:t>
                      </a:r>
                      <a:r>
                        <a:rPr lang="ru-RU" sz="1600" kern="1200" cap="all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клинические и патоморфологические аспекты;</a:t>
                      </a:r>
                      <a:r>
                        <a:rPr lang="ru-RU" sz="1600" kern="1200" cap="all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судебно-медицинская оценка»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25.10.2017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95188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143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1435923" y="6021288"/>
            <a:ext cx="6048672" cy="139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В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2018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ГОДУ –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 БАЛЛОВ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КРЕДИТОВ)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3149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434174"/>
              </p:ext>
            </p:extLst>
          </p:nvPr>
        </p:nvGraphicFramePr>
        <p:xfrm>
          <a:off x="0" y="1231499"/>
          <a:ext cx="9144000" cy="51509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988">
                  <a:extLst>
                    <a:ext uri="{9D8B030D-6E8A-4147-A177-3AD203B41FA5}">
                      <a16:colId xmlns="" xmlns:a16="http://schemas.microsoft.com/office/drawing/2014/main" val="3099847240"/>
                    </a:ext>
                  </a:extLst>
                </a:gridCol>
                <a:gridCol w="5970220">
                  <a:extLst>
                    <a:ext uri="{9D8B030D-6E8A-4147-A177-3AD203B41FA5}">
                      <a16:colId xmlns="" xmlns:a16="http://schemas.microsoft.com/office/drawing/2014/main" val="2249647560"/>
                    </a:ext>
                  </a:extLst>
                </a:gridCol>
                <a:gridCol w="1507539">
                  <a:extLst>
                    <a:ext uri="{9D8B030D-6E8A-4147-A177-3AD203B41FA5}">
                      <a16:colId xmlns="" xmlns:a16="http://schemas.microsoft.com/office/drawing/2014/main" val="1381562520"/>
                    </a:ext>
                  </a:extLst>
                </a:gridCol>
                <a:gridCol w="1192253">
                  <a:extLst>
                    <a:ext uri="{9D8B030D-6E8A-4147-A177-3AD203B41FA5}">
                      <a16:colId xmlns="" xmlns:a16="http://schemas.microsoft.com/office/drawing/2014/main" val="2598167566"/>
                    </a:ext>
                  </a:extLst>
                </a:gridCol>
              </a:tblGrid>
              <a:tr h="730074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№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Название образовательного мероприятия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Дата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проведения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Количество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кредитов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07003827"/>
                  </a:ext>
                </a:extLst>
              </a:tr>
              <a:tr h="601647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1.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Научно-практическая конференция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«Расстройство здоровья и смерть от действия низкой температуры»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28.02.2018 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6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17621310"/>
                  </a:ext>
                </a:extLst>
              </a:tr>
              <a:tr h="79377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2.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0" kern="1200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Международный конгресс и научно-практическая школа «Актуальные вопросы судебной медицины и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0" kern="1200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экспертной практики‑2018»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18 -20.04. 2018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12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886936"/>
                  </a:ext>
                </a:extLst>
              </a:tr>
              <a:tr h="729756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3.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0" baseline="0" dirty="0">
                          <a:effectLst/>
                          <a:latin typeface="+mn-lt"/>
                        </a:rPr>
                        <a:t>Научно-практическая конференция 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«Сопоставление заключительного клинического и судебно-медицинского / патолого-анатомического диагнозов – ключ к повышению качества оказания медицинской помощи»</a:t>
                      </a:r>
                      <a:endParaRPr lang="ru-RU" sz="1600" b="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20.06.2018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6</a:t>
                      </a:r>
                      <a:endParaRPr lang="ru-RU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95188229"/>
                  </a:ext>
                </a:extLst>
              </a:tr>
              <a:tr h="851121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Научно-практическая конференция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«Достижение целевых показателей снижения смертности в рамках реализации майских Указов Президента России»</a:t>
                      </a:r>
                    </a:p>
                    <a:p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17.10.2018</a:t>
                      </a:r>
                      <a:endParaRPr lang="ru-RU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75801465"/>
                  </a:ext>
                </a:extLst>
              </a:tr>
              <a:tr h="911915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Научно-практическая конференция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«Мониторинг острых отравлений химической этиологии»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07.11.2018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34947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383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251520" y="908720"/>
            <a:ext cx="8640960" cy="180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АССОЦИАЦИЯ</a:t>
            </a:r>
            <a:r>
              <a:rPr kumimoji="0" lang="ru-RU" sz="2000" b="1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ПРОВАЙДЕР ОБРАЗОВАТЕЛЬНЫХ МЕРОПРИЯТИЙ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2000" b="1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РЕГИОНАХ РФ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" y="5671"/>
            <a:ext cx="9144000" cy="123149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49123"/>
              </p:ext>
            </p:extLst>
          </p:nvPr>
        </p:nvGraphicFramePr>
        <p:xfrm>
          <a:off x="0" y="1988840"/>
          <a:ext cx="9144000" cy="50248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988">
                  <a:extLst>
                    <a:ext uri="{9D8B030D-6E8A-4147-A177-3AD203B41FA5}">
                      <a16:colId xmlns="" xmlns:a16="http://schemas.microsoft.com/office/drawing/2014/main" val="3099847240"/>
                    </a:ext>
                  </a:extLst>
                </a:gridCol>
                <a:gridCol w="5970220">
                  <a:extLst>
                    <a:ext uri="{9D8B030D-6E8A-4147-A177-3AD203B41FA5}">
                      <a16:colId xmlns="" xmlns:a16="http://schemas.microsoft.com/office/drawing/2014/main" val="2249647560"/>
                    </a:ext>
                  </a:extLst>
                </a:gridCol>
                <a:gridCol w="1363706">
                  <a:extLst>
                    <a:ext uri="{9D8B030D-6E8A-4147-A177-3AD203B41FA5}">
                      <a16:colId xmlns="" xmlns:a16="http://schemas.microsoft.com/office/drawing/2014/main" val="1381562520"/>
                    </a:ext>
                  </a:extLst>
                </a:gridCol>
                <a:gridCol w="1336086">
                  <a:extLst>
                    <a:ext uri="{9D8B030D-6E8A-4147-A177-3AD203B41FA5}">
                      <a16:colId xmlns="" xmlns:a16="http://schemas.microsoft.com/office/drawing/2014/main" val="2598167566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Название образовательного мероприятия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Дата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проведения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кредитов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07003827"/>
                  </a:ext>
                </a:extLst>
              </a:tr>
              <a:tr h="922479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Научно-практическая </a:t>
                      </a:r>
                      <a:r>
                        <a:rPr lang="ru-RU" sz="1600" b="0" dirty="0">
                          <a:effectLst/>
                        </a:rPr>
                        <a:t>конференция </a:t>
                      </a:r>
                      <a:r>
                        <a:rPr lang="ru-RU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«Актуальные вопросы судебно-медицинской экспертизы повреждений при дорожно-транспортных происшествиях: клинические, судебно-медицинские и процессуальные аспекты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».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Магаданская область (Магаданское отделение)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07.12.2017 </a:t>
                      </a:r>
                      <a:endParaRPr lang="ru-RU" sz="16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17621310"/>
                  </a:ext>
                </a:extLst>
              </a:tr>
              <a:tr h="922479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Научно-практическая </a:t>
                      </a:r>
                      <a:r>
                        <a:rPr lang="ru-RU" sz="1600" b="0" dirty="0">
                          <a:effectLst/>
                        </a:rPr>
                        <a:t>конференция </a:t>
                      </a:r>
                      <a:r>
                        <a:rPr lang="ru-RU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«Актуальные вопросы судебно-медицинской токсикологии: клинические и патоморфологические аспекты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». </a:t>
                      </a: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Хабаровский край (Хабаровское отделение)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11.12. </a:t>
                      </a:r>
                      <a:r>
                        <a:rPr lang="ru-RU" sz="1600" dirty="0" smtClean="0">
                          <a:effectLst/>
                        </a:rPr>
                        <a:t>2017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49519686"/>
                  </a:ext>
                </a:extLst>
              </a:tr>
              <a:tr h="911103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3.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Научно-практическая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конференция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«Актуальные вопросы судебно-медицинской экспертизы и диагностики скоропостижной смерти»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Магаданская область (Магаданское отделение)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02.11.2018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886936"/>
                  </a:ext>
                </a:extLst>
              </a:tr>
              <a:tr h="911103">
                <a:tc>
                  <a:txBody>
                    <a:bodyPr/>
                    <a:lstStyle/>
                    <a:p>
                      <a:pPr indent="0" algn="ctr" defTabSz="0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Научно-практическая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конференция 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«Актуальные вопросы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судебной медицины». 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Хабаровский край (Хабаровское отделение)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04.12.2018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15801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804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648" t="6587" r="-268" b="12437"/>
          <a:stretch/>
        </p:blipFill>
        <p:spPr>
          <a:xfrm>
            <a:off x="637" y="1"/>
            <a:ext cx="9170163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8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2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708"/>
          <a:stretch/>
        </p:blipFill>
        <p:spPr>
          <a:xfrm>
            <a:off x="-26377" y="0"/>
            <a:ext cx="9189749" cy="695739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27554"/>
              </p:ext>
            </p:extLst>
          </p:nvPr>
        </p:nvGraphicFramePr>
        <p:xfrm>
          <a:off x="-29834" y="2350214"/>
          <a:ext cx="341113" cy="297180"/>
        </p:xfrm>
        <a:graphic>
          <a:graphicData uri="http://schemas.openxmlformats.org/drawingml/2006/table">
            <a:tbl>
              <a:tblPr/>
              <a:tblGrid>
                <a:gridCol w="341113">
                  <a:extLst>
                    <a:ext uri="{9D8B030D-6E8A-4147-A177-3AD203B41FA5}">
                      <a16:colId xmlns="" xmlns:a16="http://schemas.microsoft.com/office/drawing/2014/main" val="2890826974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5808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111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-48029" t="-4211" r="-11024" b="-28189"/>
          <a:stretch/>
        </p:blipFill>
        <p:spPr>
          <a:xfrm>
            <a:off x="-4356992" y="-315416"/>
            <a:ext cx="14545616" cy="905714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30851" y="1204111"/>
          <a:ext cx="5413973" cy="1303699"/>
        </p:xfrm>
        <a:graphic>
          <a:graphicData uri="http://schemas.openxmlformats.org/drawingml/2006/table">
            <a:tbl>
              <a:tblPr/>
              <a:tblGrid>
                <a:gridCol w="5413973">
                  <a:extLst>
                    <a:ext uri="{9D8B030D-6E8A-4147-A177-3AD203B41FA5}">
                      <a16:colId xmlns="" xmlns:a16="http://schemas.microsoft.com/office/drawing/2014/main" val="506000725"/>
                    </a:ext>
                  </a:extLst>
                </a:gridCol>
              </a:tblGrid>
              <a:tr h="13036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71032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35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5116" cy="6813376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50931" y="4035669"/>
          <a:ext cx="6110654" cy="905608"/>
        </p:xfrm>
        <a:graphic>
          <a:graphicData uri="http://schemas.openxmlformats.org/drawingml/2006/table">
            <a:tbl>
              <a:tblPr/>
              <a:tblGrid>
                <a:gridCol w="6110654">
                  <a:extLst>
                    <a:ext uri="{9D8B030D-6E8A-4147-A177-3AD203B41FA5}">
                      <a16:colId xmlns="" xmlns:a16="http://schemas.microsoft.com/office/drawing/2014/main" val="419595169"/>
                    </a:ext>
                  </a:extLst>
                </a:gridCol>
              </a:tblGrid>
              <a:tr h="9056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16661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03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460" y="1484784"/>
            <a:ext cx="8474019" cy="5256584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+mj-lt"/>
              </a:rPr>
              <a:t>Ассоциация судебно-медицинских экспертов – профессиональная некоммерческая организация, созданная судебно-медицинскими экспертами в 2014 году.</a:t>
            </a:r>
            <a:endParaRPr lang="ru-RU" sz="2000" b="1" dirty="0">
              <a:latin typeface="+mj-lt"/>
            </a:endParaRPr>
          </a:p>
          <a:p>
            <a:r>
              <a:rPr lang="ru-RU" sz="2000" b="1" dirty="0">
                <a:solidFill>
                  <a:srgbClr val="000000"/>
                </a:solidFill>
                <a:latin typeface="+mj-lt"/>
              </a:rPr>
              <a:t>Руководствуясь ст. 76 ФЗ от 21.11.2011 №323 – ФЗ «Об основах охраны здоровья граждан в Российской Федерации, нами реализовано законное право судебно-медицинского сообщества на создание на добровольной основе профессиональной некоммерческой организации, сформированной по принадлежности к одной врачебной специальности – «судебно-медицинская экспертиза».</a:t>
            </a:r>
            <a:r>
              <a:rPr lang="ru-RU" sz="2000" b="1" dirty="0">
                <a:solidFill>
                  <a:srgbClr val="454444"/>
                </a:solidFill>
                <a:latin typeface="+mj-lt"/>
              </a:rPr>
              <a:t> 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  <a:latin typeface="+mj-lt"/>
              </a:rPr>
              <a:t>Ассоциация</a:t>
            </a:r>
            <a:r>
              <a:rPr lang="ru-RU" sz="2000" b="1" dirty="0">
                <a:solidFill>
                  <a:srgbClr val="000000"/>
                </a:solidFill>
              </a:rPr>
              <a:t> судебно-медицинских экспертов основана на личном членстве врачей одной специальности, объединяющей более 50% общей численности врачей соответствующей специальности «судебно-медицинская экспертиза» на территории Российской Федерации.</a:t>
            </a:r>
          </a:p>
          <a:p>
            <a:pPr algn="just"/>
            <a:endParaRPr lang="ru-RU" sz="2000" b="1" dirty="0">
              <a:hlinkClick r:id="rId4"/>
            </a:endParaRPr>
          </a:p>
          <a:p>
            <a:pPr algn="just">
              <a:spcBef>
                <a:spcPts val="0"/>
              </a:spcBef>
            </a:pPr>
            <a:r>
              <a:rPr lang="en-US" sz="2800" b="1" dirty="0">
                <a:hlinkClick r:id="rId4"/>
              </a:rPr>
              <a:t>http://</a:t>
            </a:r>
            <a:r>
              <a:rPr lang="ru-RU" sz="2800" b="1" dirty="0">
                <a:hlinkClick r:id="rId4"/>
              </a:rPr>
              <a:t>ассоциация-</a:t>
            </a:r>
            <a:r>
              <a:rPr lang="ru-RU" sz="2800" b="1" dirty="0" err="1">
                <a:hlinkClick r:id="rId4"/>
              </a:rPr>
              <a:t>смэ.рф</a:t>
            </a:r>
            <a:r>
              <a:rPr lang="ru-RU" sz="2800" b="1" dirty="0"/>
              <a:t> (Интернет-ресурс)</a:t>
            </a:r>
          </a:p>
          <a:p>
            <a:pPr algn="just"/>
            <a:endParaRPr lang="ru-RU" sz="2000" b="1" dirty="0">
              <a:solidFill>
                <a:srgbClr val="45444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6105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/>
          </p:nvPr>
        </p:nvGraphicFramePr>
        <p:xfrm>
          <a:off x="1547664" y="2132856"/>
          <a:ext cx="626469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0175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9893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664069" y="3165231"/>
          <a:ext cx="6180993" cy="365760"/>
        </p:xfrm>
        <a:graphic>
          <a:graphicData uri="http://schemas.openxmlformats.org/drawingml/2006/table">
            <a:tbl>
              <a:tblPr/>
              <a:tblGrid>
                <a:gridCol w="6180993">
                  <a:extLst>
                    <a:ext uri="{9D8B030D-6E8A-4147-A177-3AD203B41FA5}">
                      <a16:colId xmlns="" xmlns:a16="http://schemas.microsoft.com/office/drawing/2014/main" val="85841047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0296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71451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59523" y="4281854"/>
          <a:ext cx="7508631" cy="474784"/>
        </p:xfrm>
        <a:graphic>
          <a:graphicData uri="http://schemas.openxmlformats.org/drawingml/2006/table">
            <a:tbl>
              <a:tblPr/>
              <a:tblGrid>
                <a:gridCol w="7508631">
                  <a:extLst>
                    <a:ext uri="{9D8B030D-6E8A-4147-A177-3AD203B41FA5}">
                      <a16:colId xmlns="" xmlns:a16="http://schemas.microsoft.com/office/drawing/2014/main" val="3728537438"/>
                    </a:ext>
                  </a:extLst>
                </a:gridCol>
              </a:tblGrid>
              <a:tr h="4747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26530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09445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3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5404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3887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8" y="0"/>
            <a:ext cx="9113771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569399"/>
              </p:ext>
            </p:extLst>
          </p:nvPr>
        </p:nvGraphicFramePr>
        <p:xfrm>
          <a:off x="1521069" y="2636912"/>
          <a:ext cx="7543800" cy="545123"/>
        </p:xfrm>
        <a:graphic>
          <a:graphicData uri="http://schemas.openxmlformats.org/drawingml/2006/table">
            <a:tbl>
              <a:tblPr/>
              <a:tblGrid>
                <a:gridCol w="7543800">
                  <a:extLst>
                    <a:ext uri="{9D8B030D-6E8A-4147-A177-3AD203B41FA5}">
                      <a16:colId xmlns="" xmlns:a16="http://schemas.microsoft.com/office/drawing/2014/main" val="3287556558"/>
                    </a:ext>
                  </a:extLst>
                </a:gridCol>
              </a:tblGrid>
              <a:tr h="5451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48126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80674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98255"/>
              </p:ext>
            </p:extLst>
          </p:nvPr>
        </p:nvGraphicFramePr>
        <p:xfrm>
          <a:off x="2267744" y="4967654"/>
          <a:ext cx="4607841" cy="422031"/>
        </p:xfrm>
        <a:graphic>
          <a:graphicData uri="http://schemas.openxmlformats.org/drawingml/2006/table">
            <a:tbl>
              <a:tblPr/>
              <a:tblGrid>
                <a:gridCol w="4607841">
                  <a:extLst>
                    <a:ext uri="{9D8B030D-6E8A-4147-A177-3AD203B41FA5}">
                      <a16:colId xmlns="" xmlns:a16="http://schemas.microsoft.com/office/drawing/2014/main" val="587085300"/>
                    </a:ext>
                  </a:extLst>
                </a:gridCol>
              </a:tblGrid>
              <a:tr h="4220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4102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49729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252520" cy="6813376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400520"/>
              </p:ext>
            </p:extLst>
          </p:nvPr>
        </p:nvGraphicFramePr>
        <p:xfrm>
          <a:off x="879231" y="2132856"/>
          <a:ext cx="8264769" cy="474784"/>
        </p:xfrm>
        <a:graphic>
          <a:graphicData uri="http://schemas.openxmlformats.org/drawingml/2006/table">
            <a:tbl>
              <a:tblPr/>
              <a:tblGrid>
                <a:gridCol w="8264769">
                  <a:extLst>
                    <a:ext uri="{9D8B030D-6E8A-4147-A177-3AD203B41FA5}">
                      <a16:colId xmlns="" xmlns:a16="http://schemas.microsoft.com/office/drawing/2014/main" val="546825674"/>
                    </a:ext>
                  </a:extLst>
                </a:gridCol>
              </a:tblGrid>
              <a:tr h="4747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974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25032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84" y="-16617"/>
            <a:ext cx="9147784" cy="6813376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333795"/>
              </p:ext>
            </p:extLst>
          </p:nvPr>
        </p:nvGraphicFramePr>
        <p:xfrm>
          <a:off x="914400" y="5301208"/>
          <a:ext cx="8229600" cy="792088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="" xmlns:a16="http://schemas.microsoft.com/office/drawing/2014/main" val="3858325349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53091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79367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644" y="2471010"/>
            <a:ext cx="8359828" cy="3312368"/>
          </a:xfrm>
        </p:spPr>
        <p:txBody>
          <a:bodyPr/>
          <a:lstStyle/>
          <a:p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</a:rPr>
              <a:t> </a:t>
            </a:r>
            <a:r>
              <a:rPr lang="ru-RU" sz="2400" b="1" dirty="0"/>
              <a:t>Ассоциация судебно-медицинских экспертов принимает участие в разработке оценочных средств (тестовых заданий, ситуационных задач) и экспертизе качества содержания заданий Банка оценочных средств по специальности «Судебно- медицинская экспертиза» для первичной специализированной аккредитации специалистов.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31499"/>
            <a:ext cx="5438095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59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175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217756" y="1988840"/>
            <a:ext cx="871537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Таким образом,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примере Ассоциации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судебно-медицинских экспертов показана важная роль и возможности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профессиональной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общественной организации в непрерывном медицинском образовании.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4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87558381"/>
              </p:ext>
            </p:extLst>
          </p:nvPr>
        </p:nvGraphicFramePr>
        <p:xfrm>
          <a:off x="1547664" y="1916832"/>
          <a:ext cx="6264696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990136"/>
              </p:ext>
            </p:extLst>
          </p:nvPr>
        </p:nvGraphicFramePr>
        <p:xfrm>
          <a:off x="1097926" y="106475"/>
          <a:ext cx="628238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2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9134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БЮРО</a:t>
                      </a:r>
                      <a:r>
                        <a:rPr lang="ru-RU" sz="20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СУДЕБНО-МЕДИЦИНСКОЙ ЭКСПЕРТИЗЫ МОСКОВСКОЙ ОБЛАСТИ</a:t>
                      </a:r>
                      <a:r>
                        <a:rPr lang="en-US" sz="18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           </a:t>
                      </a:r>
                      <a:r>
                        <a:rPr lang="ru-RU" sz="1400" baseline="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ГБУЗ МО «Бюро СМЭ»</a:t>
                      </a:r>
                      <a:endParaRPr lang="ru-RU" sz="1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79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b="71027"/>
          <a:stretch/>
        </p:blipFill>
        <p:spPr>
          <a:xfrm>
            <a:off x="-1" y="0"/>
            <a:ext cx="9144001" cy="12687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515" y="1285318"/>
            <a:ext cx="3965309" cy="55726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7" y="4869160"/>
            <a:ext cx="4288731" cy="1464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" y="1576797"/>
            <a:ext cx="5173980" cy="28821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2243"/>
            <a:ext cx="1965456" cy="123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78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b="71027"/>
          <a:stretch/>
        </p:blipFill>
        <p:spPr>
          <a:xfrm>
            <a:off x="-1" y="0"/>
            <a:ext cx="9144001" cy="12687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515" y="1285318"/>
            <a:ext cx="3965309" cy="55726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2243"/>
            <a:ext cx="1965456" cy="12342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1285319"/>
            <a:ext cx="4067944" cy="5589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2" y="1404021"/>
            <a:ext cx="4752528" cy="35371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512" y="5076429"/>
            <a:ext cx="2136380" cy="16716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1760" y="5076429"/>
            <a:ext cx="2520280" cy="167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3102049" y="4437112"/>
            <a:ext cx="2694317" cy="20162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ЭЛЕКТРОННЫЕ МОДУЛИ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126458" y="4437112"/>
            <a:ext cx="2648641" cy="20162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ОБРАЗОВАТЕЛЬНЫЕ ПРОГРАММЫ ВУЗОВ И ФУВов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51678" y="4447910"/>
            <a:ext cx="2520279" cy="20162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ОБРАЗОВАТЕЛЬНЫЕ МЕРОПРИЯТИЯ (КОНФЕРЕНЦИИ, ШКОЛЫ)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 flipV="1">
            <a:off x="272039" y="1338601"/>
            <a:ext cx="8367786" cy="700007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6402" y="1335635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МОДЕЛЬ НЕПРЕРЫВНОГО МЕДИЦИНСКОГО ОБРАЗОВАНИЯ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РОССИЙСКОЙ ФЕДЕРАЦИИ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339972" y="3356992"/>
            <a:ext cx="484632" cy="96395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206813" y="3356992"/>
            <a:ext cx="484632" cy="9639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126718" y="3354878"/>
            <a:ext cx="484632" cy="89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9338" y="2321806"/>
            <a:ext cx="8424936" cy="792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СИСТЕМА НАКОПЛЕНИЯ БАЛЛОВ (КРЕДИТОВ): 250 ЗА 5 ЛЕТ, 50 ЗА ГОД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-14042"/>
            <a:ext cx="9150889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233722"/>
            <a:ext cx="80648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914400" eaLnBrk="0" hangingPunct="0">
              <a:lnSpc>
                <a:spcPct val="110000"/>
              </a:lnSpc>
              <a:defRPr/>
            </a:pPr>
            <a:r>
              <a:rPr lang="ru-RU" sz="2000" i="0" dirty="0">
                <a:ln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НЕПРЕРЫВНОЕ МЕДИЦИНСКОЕ ОБРАЗОВАНИЕ ВРАЧЕЙ – СУДЕБНО-МЕДИЦИНСКИХ ЭКСПЕРТОВ</a:t>
            </a: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8089037"/>
              </p:ext>
            </p:extLst>
          </p:nvPr>
        </p:nvGraphicFramePr>
        <p:xfrm>
          <a:off x="467544" y="2636912"/>
          <a:ext cx="8208912" cy="4020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7609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9"/>
          <p:cNvSpPr>
            <a:spLocks noChangeArrowheads="1"/>
          </p:cNvSpPr>
          <p:nvPr/>
        </p:nvSpPr>
        <p:spPr bwMode="auto">
          <a:xfrm>
            <a:off x="1331640" y="3068960"/>
            <a:ext cx="6745873" cy="367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1 час – 1 балл (кредит)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Половина дня – 3 балла (кредита)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Полный день – 6 баллов (кредитов)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 rot="10800000" flipV="1">
            <a:off x="520683" y="1556793"/>
            <a:ext cx="8367786" cy="1152128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ПРИНЦИПЫ НАКОПЛЕНИЯ БАЛЛОВ (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КРЕДИТОВ)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НМО ДЛЯ ОБРАЗОВАТЕЛЬНЫХ МЕРОПРИЯТИЙ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889" cy="12314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644" y="1412776"/>
            <a:ext cx="8229600" cy="5040560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В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2015-20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гг.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реализация проекта </a:t>
            </a:r>
            <a:r>
              <a:rPr lang="ru-RU" sz="1800" b="1" dirty="0">
                <a:solidFill>
                  <a:srgbClr val="000000"/>
                </a:solidFill>
                <a:latin typeface="Verdana" panose="020B0604030504040204" pitchFamily="34" charset="0"/>
              </a:rPr>
              <a:t>«Внедрение непрерывного медицинского образования» МЗ РФ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продолжена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во всех образовательных учреждениях, подведомственных Минздраву России, с расширением спектра специальностей участников, увеличением числа привлекаемых общественных и профессиональных организаций</a:t>
            </a:r>
            <a:r>
              <a:rPr lang="ru-RU" sz="1800" dirty="0" smtClean="0">
                <a:latin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1800" dirty="0" smtClean="0">
              <a:latin typeface="arial" panose="020B0604020202020204" pitchFamily="34" charset="0"/>
            </a:endParaRPr>
          </a:p>
          <a:p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С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2015 г. программы мероприятий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проходят </a:t>
            </a:r>
            <a:r>
              <a:rPr lang="ru-RU" sz="18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аккредитацию в </a:t>
            </a:r>
            <a:r>
              <a:rPr lang="ru-RU" sz="1800" b="1" dirty="0">
                <a:solidFill>
                  <a:srgbClr val="000000"/>
                </a:solidFill>
                <a:latin typeface="Verdana" panose="020B0604030504040204" pitchFamily="34" charset="0"/>
              </a:rPr>
              <a:t>Координационном совете по развитию НМО МЗ РФ</a:t>
            </a:r>
            <a:r>
              <a:rPr lang="ru-RU" sz="18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endParaRPr lang="ru-RU" sz="1800" dirty="0" smtClean="0">
              <a:solidFill>
                <a:srgbClr val="454444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454444"/>
                </a:solidFill>
                <a:latin typeface="Verdana" panose="020B0604030504040204" pitchFamily="34" charset="0"/>
              </a:rPr>
              <a:t> </a:t>
            </a:r>
            <a:endParaRPr lang="ru-RU" sz="1800" dirty="0" smtClean="0">
              <a:solidFill>
                <a:srgbClr val="454444"/>
              </a:solidFill>
              <a:latin typeface="Verdana" panose="020B0604030504040204" pitchFamily="34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Каждому специалисту выдается Свидетельство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(установленного образца) Координационного совета по развитию НМО МЗ РФ с указанием индивидуального кода подтверждения и количеством баллов (кредитов), которые будут учитываться при прохождении врачом аккредитации.</a:t>
            </a:r>
            <a:endParaRPr lang="ru-RU" sz="1800" dirty="0" smtClean="0">
              <a:solidFill>
                <a:srgbClr val="454444"/>
              </a:solidFill>
              <a:latin typeface="Verdana" panose="020B0604030504040204" pitchFamily="34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04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52509</TotalTime>
  <Words>946</Words>
  <Application>Microsoft Office PowerPoint</Application>
  <PresentationFormat>Экран (4:3)</PresentationFormat>
  <Paragraphs>212</Paragraphs>
  <Slides>31</Slides>
  <Notes>23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31</vt:i4>
      </vt:variant>
      <vt:variant>
        <vt:lpstr>Произвольные показы</vt:lpstr>
      </vt:variant>
      <vt:variant>
        <vt:i4>1</vt:i4>
      </vt:variant>
    </vt:vector>
  </HeadingPairs>
  <TitlesOfParts>
    <vt:vector size="45" baseType="lpstr">
      <vt:lpstr>Arial</vt:lpstr>
      <vt:lpstr>Arial</vt:lpstr>
      <vt:lpstr>Calibri</vt:lpstr>
      <vt:lpstr>Calibri Light</vt:lpstr>
      <vt:lpstr>Times New Roman</vt:lpstr>
      <vt:lpstr>Verdana</vt:lpstr>
      <vt:lpstr>Wingdings</vt:lpstr>
      <vt:lpstr>10_Тема Office</vt:lpstr>
      <vt:lpstr>3_Тема Office</vt:lpstr>
      <vt:lpstr>2_Тема Office</vt:lpstr>
      <vt:lpstr>Тема Office</vt:lpstr>
      <vt:lpstr>1_Тема Office</vt:lpstr>
      <vt:lpstr>5_Тема Office</vt:lpstr>
      <vt:lpstr>РОЛЬ АССОЦИАЦИи СУДЕБНО-МЕДИЦИНСКИХ ЭКСПЕРТОВ как субъекта системы непрерывного медицинского образования     С.А.Кучук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Company>МКО БСМЭ МО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Климков</dc:creator>
  <cp:lastModifiedBy>сергей кучук</cp:lastModifiedBy>
  <cp:revision>2007</cp:revision>
  <cp:lastPrinted>2017-03-14T14:33:34Z</cp:lastPrinted>
  <dcterms:created xsi:type="dcterms:W3CDTF">2004-03-25T07:28:35Z</dcterms:created>
  <dcterms:modified xsi:type="dcterms:W3CDTF">2019-02-19T19:30:03Z</dcterms:modified>
</cp:coreProperties>
</file>