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  <p:sldMasterId id="2147483691" r:id="rId2"/>
  </p:sldMasterIdLst>
  <p:notesMasterIdLst>
    <p:notesMasterId r:id="rId19"/>
  </p:notesMasterIdLst>
  <p:sldIdLst>
    <p:sldId id="282" r:id="rId3"/>
    <p:sldId id="316" r:id="rId4"/>
    <p:sldId id="336" r:id="rId5"/>
    <p:sldId id="340" r:id="rId6"/>
    <p:sldId id="338" r:id="rId7"/>
    <p:sldId id="328" r:id="rId8"/>
    <p:sldId id="332" r:id="rId9"/>
    <p:sldId id="310" r:id="rId10"/>
    <p:sldId id="331" r:id="rId11"/>
    <p:sldId id="330" r:id="rId12"/>
    <p:sldId id="333" r:id="rId13"/>
    <p:sldId id="342" r:id="rId14"/>
    <p:sldId id="339" r:id="rId15"/>
    <p:sldId id="341" r:id="rId16"/>
    <p:sldId id="345" r:id="rId17"/>
    <p:sldId id="281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74" autoAdjust="0"/>
    <p:restoredTop sz="94664" autoAdjust="0"/>
  </p:normalViewPr>
  <p:slideViewPr>
    <p:cSldViewPr snapToGrid="0">
      <p:cViewPr varScale="1">
        <p:scale>
          <a:sx n="113" d="100"/>
          <a:sy n="113" d="100"/>
        </p:scale>
        <p:origin x="64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99F9E84-1A43-4056-8825-F24A47C3AD23}" type="doc">
      <dgm:prSet loTypeId="urn:microsoft.com/office/officeart/2008/layout/VerticalCurvedList" loCatId="list" qsTypeId="urn:microsoft.com/office/officeart/2005/8/quickstyle/3d1" qsCatId="3D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FC9AAE6F-0A8F-4D18-995C-14113A42A382}">
      <dgm:prSet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Удобная форма обучения</a:t>
          </a:r>
          <a:endParaRPr lang="ru-RU" dirty="0">
            <a:solidFill>
              <a:schemeClr val="tx1"/>
            </a:solidFill>
          </a:endParaRPr>
        </a:p>
      </dgm:t>
    </dgm:pt>
    <dgm:pt modelId="{E7F21A50-D49B-4DA0-B26B-5E7C53FFDA5F}" type="parTrans" cxnId="{9A6BA6BD-FBBC-46EC-8873-79216ED52E07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D1E2EA96-6710-41E9-9E18-A68412F374A9}" type="sibTrans" cxnId="{9A6BA6BD-FBBC-46EC-8873-79216ED52E07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64760D1A-4313-4378-B11B-021FB12E88CA}">
      <dgm:prSet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Полный охват обучением специалистов</a:t>
          </a:r>
          <a:endParaRPr lang="ru-RU" dirty="0">
            <a:solidFill>
              <a:schemeClr val="tx1"/>
            </a:solidFill>
          </a:endParaRPr>
        </a:p>
      </dgm:t>
    </dgm:pt>
    <dgm:pt modelId="{8DD9490E-EE22-4B11-9545-BD37968A9099}" type="parTrans" cxnId="{12E55A2F-BCCE-4E3A-89E7-786E804AA5C3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EF444C72-F9D2-4902-81E7-1FA445223F29}" type="sibTrans" cxnId="{12E55A2F-BCCE-4E3A-89E7-786E804AA5C3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4231E820-1735-4AD5-A242-C62BB00E34C7}">
      <dgm:prSet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Выбор актуальных учебных программ </a:t>
          </a:r>
          <a:endParaRPr lang="ru-RU" dirty="0">
            <a:solidFill>
              <a:schemeClr val="tx1"/>
            </a:solidFill>
          </a:endParaRPr>
        </a:p>
      </dgm:t>
    </dgm:pt>
    <dgm:pt modelId="{CE0ABD9E-C397-4540-9C90-4A1D59FF57BB}" type="parTrans" cxnId="{D1C00B51-D7C1-48F8-B38A-25AA7532947B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0D5B395D-4058-4A42-90CB-8AD6E9052C50}" type="sibTrans" cxnId="{D1C00B51-D7C1-48F8-B38A-25AA7532947B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09520B94-0F0F-4A17-99AF-894B3A42D559}">
      <dgm:prSet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Близость к практике</a:t>
          </a:r>
          <a:endParaRPr lang="ru-RU" dirty="0">
            <a:solidFill>
              <a:schemeClr val="tx1"/>
            </a:solidFill>
          </a:endParaRPr>
        </a:p>
      </dgm:t>
    </dgm:pt>
    <dgm:pt modelId="{6C8291C1-E963-4D4D-AA49-98640815E210}" type="parTrans" cxnId="{69521153-87FB-49CA-87B7-B292A4A98DC3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1EBE7DE3-4701-4E68-83D0-58117950998A}" type="sibTrans" cxnId="{69521153-87FB-49CA-87B7-B292A4A98DC3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0EDF6F04-035C-4256-8C26-942C7063153D}">
      <dgm:prSet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Хороший учебный контроль и обмен мнениями</a:t>
          </a:r>
          <a:endParaRPr lang="ru-RU" dirty="0">
            <a:solidFill>
              <a:schemeClr val="tx1"/>
            </a:solidFill>
          </a:endParaRPr>
        </a:p>
      </dgm:t>
    </dgm:pt>
    <dgm:pt modelId="{E6AC7E66-1251-43F3-9DBF-2840CCB20970}" type="parTrans" cxnId="{C5A8592B-1C8B-497F-9667-9FFDA53B832D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7E0121DB-4DCF-4D89-B76C-AC67CC4C5B18}" type="sibTrans" cxnId="{C5A8592B-1C8B-497F-9667-9FFDA53B832D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47946E4D-8434-488B-B70E-4E1055F76AAD}" type="pres">
      <dgm:prSet presAssocID="{899F9E84-1A43-4056-8825-F24A47C3AD23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4755ED47-AB87-4A4E-8C12-A54BDC4B04C0}" type="pres">
      <dgm:prSet presAssocID="{899F9E84-1A43-4056-8825-F24A47C3AD23}" presName="Name1" presStyleCnt="0"/>
      <dgm:spPr/>
    </dgm:pt>
    <dgm:pt modelId="{8C2273A0-8D90-4A1B-8F83-717E0D8299B4}" type="pres">
      <dgm:prSet presAssocID="{899F9E84-1A43-4056-8825-F24A47C3AD23}" presName="cycle" presStyleCnt="0"/>
      <dgm:spPr/>
    </dgm:pt>
    <dgm:pt modelId="{C2CB7695-4DF0-429B-8CB7-A8A9D24A3D6A}" type="pres">
      <dgm:prSet presAssocID="{899F9E84-1A43-4056-8825-F24A47C3AD23}" presName="srcNode" presStyleLbl="node1" presStyleIdx="0" presStyleCnt="5"/>
      <dgm:spPr/>
    </dgm:pt>
    <dgm:pt modelId="{DB1A02F5-6B77-4C1E-8F43-B137C41FC071}" type="pres">
      <dgm:prSet presAssocID="{899F9E84-1A43-4056-8825-F24A47C3AD23}" presName="conn" presStyleLbl="parChTrans1D2" presStyleIdx="0" presStyleCnt="1"/>
      <dgm:spPr/>
      <dgm:t>
        <a:bodyPr/>
        <a:lstStyle/>
        <a:p>
          <a:endParaRPr lang="ru-RU"/>
        </a:p>
      </dgm:t>
    </dgm:pt>
    <dgm:pt modelId="{1E56F76D-3FC0-402E-91C8-A0F2991E9B57}" type="pres">
      <dgm:prSet presAssocID="{899F9E84-1A43-4056-8825-F24A47C3AD23}" presName="extraNode" presStyleLbl="node1" presStyleIdx="0" presStyleCnt="5"/>
      <dgm:spPr/>
    </dgm:pt>
    <dgm:pt modelId="{29AA94A2-89B7-47FE-BB84-0ECAEE967A6E}" type="pres">
      <dgm:prSet presAssocID="{899F9E84-1A43-4056-8825-F24A47C3AD23}" presName="dstNode" presStyleLbl="node1" presStyleIdx="0" presStyleCnt="5"/>
      <dgm:spPr/>
    </dgm:pt>
    <dgm:pt modelId="{FC42B85A-699E-4F59-A338-25A748FD79DC}" type="pres">
      <dgm:prSet presAssocID="{0EDF6F04-035C-4256-8C26-942C7063153D}" presName="text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4A3980-95E8-47C4-9055-0A6C46480210}" type="pres">
      <dgm:prSet presAssocID="{0EDF6F04-035C-4256-8C26-942C7063153D}" presName="accent_1" presStyleCnt="0"/>
      <dgm:spPr/>
    </dgm:pt>
    <dgm:pt modelId="{373D8DD8-4DDB-41C3-8EEE-F8BC31B68E9C}" type="pres">
      <dgm:prSet presAssocID="{0EDF6F04-035C-4256-8C26-942C7063153D}" presName="accentRepeatNode" presStyleLbl="solidFgAcc1" presStyleIdx="0" presStyleCnt="5"/>
      <dgm:spPr/>
    </dgm:pt>
    <dgm:pt modelId="{07300074-C52A-452F-A10F-23AF907CCB0A}" type="pres">
      <dgm:prSet presAssocID="{FC9AAE6F-0A8F-4D18-995C-14113A42A382}" presName="text_2" presStyleLbl="node1" presStyleIdx="1" presStyleCnt="5" custLinFactNeighborX="703" custLinFactNeighborY="155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8D82BC-ABA0-4460-B9F8-5B607E8884A2}" type="pres">
      <dgm:prSet presAssocID="{FC9AAE6F-0A8F-4D18-995C-14113A42A382}" presName="accent_2" presStyleCnt="0"/>
      <dgm:spPr/>
    </dgm:pt>
    <dgm:pt modelId="{A982AF51-9AD8-4658-909D-9042F58EF955}" type="pres">
      <dgm:prSet presAssocID="{FC9AAE6F-0A8F-4D18-995C-14113A42A382}" presName="accentRepeatNode" presStyleLbl="solidFgAcc1" presStyleIdx="1" presStyleCnt="5"/>
      <dgm:spPr/>
    </dgm:pt>
    <dgm:pt modelId="{DBFE21E5-2252-4404-954F-53C330DA4987}" type="pres">
      <dgm:prSet presAssocID="{4231E820-1735-4AD5-A242-C62BB00E34C7}" presName="text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D70C23-7585-4034-8588-BC05C00FDFC6}" type="pres">
      <dgm:prSet presAssocID="{4231E820-1735-4AD5-A242-C62BB00E34C7}" presName="accent_3" presStyleCnt="0"/>
      <dgm:spPr/>
    </dgm:pt>
    <dgm:pt modelId="{C2FF676E-05D5-4B31-9B13-9772AB593569}" type="pres">
      <dgm:prSet presAssocID="{4231E820-1735-4AD5-A242-C62BB00E34C7}" presName="accentRepeatNode" presStyleLbl="solidFgAcc1" presStyleIdx="2" presStyleCnt="5"/>
      <dgm:spPr/>
    </dgm:pt>
    <dgm:pt modelId="{95F18FB1-609B-4AA5-B587-BD8E610916AB}" type="pres">
      <dgm:prSet presAssocID="{09520B94-0F0F-4A17-99AF-894B3A42D559}" presName="text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C81162-EE8F-41E3-9A52-48C319BF33C9}" type="pres">
      <dgm:prSet presAssocID="{09520B94-0F0F-4A17-99AF-894B3A42D559}" presName="accent_4" presStyleCnt="0"/>
      <dgm:spPr/>
    </dgm:pt>
    <dgm:pt modelId="{24FF2B02-3837-4A15-9F05-932037EB3F8F}" type="pres">
      <dgm:prSet presAssocID="{09520B94-0F0F-4A17-99AF-894B3A42D559}" presName="accentRepeatNode" presStyleLbl="solidFgAcc1" presStyleIdx="3" presStyleCnt="5"/>
      <dgm:spPr/>
    </dgm:pt>
    <dgm:pt modelId="{87E64686-EE0C-4127-919C-4661EF31B29A}" type="pres">
      <dgm:prSet presAssocID="{64760D1A-4313-4378-B11B-021FB12E88CA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B68919-DAA2-46C7-8EFF-8A66306CF908}" type="pres">
      <dgm:prSet presAssocID="{64760D1A-4313-4378-B11B-021FB12E88CA}" presName="accent_5" presStyleCnt="0"/>
      <dgm:spPr/>
    </dgm:pt>
    <dgm:pt modelId="{5FDB8B36-15C8-4FB4-996D-390BF814F6DB}" type="pres">
      <dgm:prSet presAssocID="{64760D1A-4313-4378-B11B-021FB12E88CA}" presName="accentRepeatNode" presStyleLbl="solidFgAcc1" presStyleIdx="4" presStyleCnt="5"/>
      <dgm:spPr/>
    </dgm:pt>
  </dgm:ptLst>
  <dgm:cxnLst>
    <dgm:cxn modelId="{69521153-87FB-49CA-87B7-B292A4A98DC3}" srcId="{899F9E84-1A43-4056-8825-F24A47C3AD23}" destId="{09520B94-0F0F-4A17-99AF-894B3A42D559}" srcOrd="3" destOrd="0" parTransId="{6C8291C1-E963-4D4D-AA49-98640815E210}" sibTransId="{1EBE7DE3-4701-4E68-83D0-58117950998A}"/>
    <dgm:cxn modelId="{F149632A-7387-416B-AE84-4729C01804D4}" type="presOf" srcId="{FC9AAE6F-0A8F-4D18-995C-14113A42A382}" destId="{07300074-C52A-452F-A10F-23AF907CCB0A}" srcOrd="0" destOrd="0" presId="urn:microsoft.com/office/officeart/2008/layout/VerticalCurvedList"/>
    <dgm:cxn modelId="{D1C00B51-D7C1-48F8-B38A-25AA7532947B}" srcId="{899F9E84-1A43-4056-8825-F24A47C3AD23}" destId="{4231E820-1735-4AD5-A242-C62BB00E34C7}" srcOrd="2" destOrd="0" parTransId="{CE0ABD9E-C397-4540-9C90-4A1D59FF57BB}" sibTransId="{0D5B395D-4058-4A42-90CB-8AD6E9052C50}"/>
    <dgm:cxn modelId="{39520D58-55E2-4AAD-9348-8D07A7B2430E}" type="presOf" srcId="{0EDF6F04-035C-4256-8C26-942C7063153D}" destId="{FC42B85A-699E-4F59-A338-25A748FD79DC}" srcOrd="0" destOrd="0" presId="urn:microsoft.com/office/officeart/2008/layout/VerticalCurvedList"/>
    <dgm:cxn modelId="{CECC6827-C79B-4A1E-9DC0-D72754059299}" type="presOf" srcId="{899F9E84-1A43-4056-8825-F24A47C3AD23}" destId="{47946E4D-8434-488B-B70E-4E1055F76AAD}" srcOrd="0" destOrd="0" presId="urn:microsoft.com/office/officeart/2008/layout/VerticalCurvedList"/>
    <dgm:cxn modelId="{14E9A210-CA4C-48AB-A49B-5627CEF20EDD}" type="presOf" srcId="{7E0121DB-4DCF-4D89-B76C-AC67CC4C5B18}" destId="{DB1A02F5-6B77-4C1E-8F43-B137C41FC071}" srcOrd="0" destOrd="0" presId="urn:microsoft.com/office/officeart/2008/layout/VerticalCurvedList"/>
    <dgm:cxn modelId="{C5A8592B-1C8B-497F-9667-9FFDA53B832D}" srcId="{899F9E84-1A43-4056-8825-F24A47C3AD23}" destId="{0EDF6F04-035C-4256-8C26-942C7063153D}" srcOrd="0" destOrd="0" parTransId="{E6AC7E66-1251-43F3-9DBF-2840CCB20970}" sibTransId="{7E0121DB-4DCF-4D89-B76C-AC67CC4C5B18}"/>
    <dgm:cxn modelId="{12E55A2F-BCCE-4E3A-89E7-786E804AA5C3}" srcId="{899F9E84-1A43-4056-8825-F24A47C3AD23}" destId="{64760D1A-4313-4378-B11B-021FB12E88CA}" srcOrd="4" destOrd="0" parTransId="{8DD9490E-EE22-4B11-9545-BD37968A9099}" sibTransId="{EF444C72-F9D2-4902-81E7-1FA445223F29}"/>
    <dgm:cxn modelId="{49BA4C1E-AED9-48D2-B7E3-58C733F96978}" type="presOf" srcId="{64760D1A-4313-4378-B11B-021FB12E88CA}" destId="{87E64686-EE0C-4127-919C-4661EF31B29A}" srcOrd="0" destOrd="0" presId="urn:microsoft.com/office/officeart/2008/layout/VerticalCurvedList"/>
    <dgm:cxn modelId="{2895E45B-ABCB-4267-8D7A-C637893693C6}" type="presOf" srcId="{4231E820-1735-4AD5-A242-C62BB00E34C7}" destId="{DBFE21E5-2252-4404-954F-53C330DA4987}" srcOrd="0" destOrd="0" presId="urn:microsoft.com/office/officeart/2008/layout/VerticalCurvedList"/>
    <dgm:cxn modelId="{CF235EF0-F700-4691-ACA4-BEFB4804ED02}" type="presOf" srcId="{09520B94-0F0F-4A17-99AF-894B3A42D559}" destId="{95F18FB1-609B-4AA5-B587-BD8E610916AB}" srcOrd="0" destOrd="0" presId="urn:microsoft.com/office/officeart/2008/layout/VerticalCurvedList"/>
    <dgm:cxn modelId="{9A6BA6BD-FBBC-46EC-8873-79216ED52E07}" srcId="{899F9E84-1A43-4056-8825-F24A47C3AD23}" destId="{FC9AAE6F-0A8F-4D18-995C-14113A42A382}" srcOrd="1" destOrd="0" parTransId="{E7F21A50-D49B-4DA0-B26B-5E7C53FFDA5F}" sibTransId="{D1E2EA96-6710-41E9-9E18-A68412F374A9}"/>
    <dgm:cxn modelId="{DC29E2BA-5039-4D55-972C-9B0496C3C06E}" type="presParOf" srcId="{47946E4D-8434-488B-B70E-4E1055F76AAD}" destId="{4755ED47-AB87-4A4E-8C12-A54BDC4B04C0}" srcOrd="0" destOrd="0" presId="urn:microsoft.com/office/officeart/2008/layout/VerticalCurvedList"/>
    <dgm:cxn modelId="{77D9FEE7-EF08-4BF8-ABD7-7570D95712AC}" type="presParOf" srcId="{4755ED47-AB87-4A4E-8C12-A54BDC4B04C0}" destId="{8C2273A0-8D90-4A1B-8F83-717E0D8299B4}" srcOrd="0" destOrd="0" presId="urn:microsoft.com/office/officeart/2008/layout/VerticalCurvedList"/>
    <dgm:cxn modelId="{72658815-5F89-433E-AB76-FA0C7C43E5F5}" type="presParOf" srcId="{8C2273A0-8D90-4A1B-8F83-717E0D8299B4}" destId="{C2CB7695-4DF0-429B-8CB7-A8A9D24A3D6A}" srcOrd="0" destOrd="0" presId="urn:microsoft.com/office/officeart/2008/layout/VerticalCurvedList"/>
    <dgm:cxn modelId="{B677475D-5005-46C0-AABD-3E298D9D552F}" type="presParOf" srcId="{8C2273A0-8D90-4A1B-8F83-717E0D8299B4}" destId="{DB1A02F5-6B77-4C1E-8F43-B137C41FC071}" srcOrd="1" destOrd="0" presId="urn:microsoft.com/office/officeart/2008/layout/VerticalCurvedList"/>
    <dgm:cxn modelId="{5B31B71F-53BE-43F3-B7BF-447E645FD84D}" type="presParOf" srcId="{8C2273A0-8D90-4A1B-8F83-717E0D8299B4}" destId="{1E56F76D-3FC0-402E-91C8-A0F2991E9B57}" srcOrd="2" destOrd="0" presId="urn:microsoft.com/office/officeart/2008/layout/VerticalCurvedList"/>
    <dgm:cxn modelId="{C2A8BEE0-17F3-4796-8AB5-9DB8E505997F}" type="presParOf" srcId="{8C2273A0-8D90-4A1B-8F83-717E0D8299B4}" destId="{29AA94A2-89B7-47FE-BB84-0ECAEE967A6E}" srcOrd="3" destOrd="0" presId="urn:microsoft.com/office/officeart/2008/layout/VerticalCurvedList"/>
    <dgm:cxn modelId="{DB7A2009-61CC-431B-B000-5B8F27B8BDBB}" type="presParOf" srcId="{4755ED47-AB87-4A4E-8C12-A54BDC4B04C0}" destId="{FC42B85A-699E-4F59-A338-25A748FD79DC}" srcOrd="1" destOrd="0" presId="urn:microsoft.com/office/officeart/2008/layout/VerticalCurvedList"/>
    <dgm:cxn modelId="{E9276ACB-6FCD-4B79-AC42-9556BDC067D1}" type="presParOf" srcId="{4755ED47-AB87-4A4E-8C12-A54BDC4B04C0}" destId="{B44A3980-95E8-47C4-9055-0A6C46480210}" srcOrd="2" destOrd="0" presId="urn:microsoft.com/office/officeart/2008/layout/VerticalCurvedList"/>
    <dgm:cxn modelId="{3ADA6817-CD40-4A08-81A3-8222385D803E}" type="presParOf" srcId="{B44A3980-95E8-47C4-9055-0A6C46480210}" destId="{373D8DD8-4DDB-41C3-8EEE-F8BC31B68E9C}" srcOrd="0" destOrd="0" presId="urn:microsoft.com/office/officeart/2008/layout/VerticalCurvedList"/>
    <dgm:cxn modelId="{37204B8C-DAE4-4CF8-9ABB-6BB7AC79923E}" type="presParOf" srcId="{4755ED47-AB87-4A4E-8C12-A54BDC4B04C0}" destId="{07300074-C52A-452F-A10F-23AF907CCB0A}" srcOrd="3" destOrd="0" presId="urn:microsoft.com/office/officeart/2008/layout/VerticalCurvedList"/>
    <dgm:cxn modelId="{B7DAD9B2-0C83-4877-A688-8FBC5C7C8429}" type="presParOf" srcId="{4755ED47-AB87-4A4E-8C12-A54BDC4B04C0}" destId="{B98D82BC-ABA0-4460-B9F8-5B607E8884A2}" srcOrd="4" destOrd="0" presId="urn:microsoft.com/office/officeart/2008/layout/VerticalCurvedList"/>
    <dgm:cxn modelId="{577531C8-80A6-46AA-9D51-646A032767C4}" type="presParOf" srcId="{B98D82BC-ABA0-4460-B9F8-5B607E8884A2}" destId="{A982AF51-9AD8-4658-909D-9042F58EF955}" srcOrd="0" destOrd="0" presId="urn:microsoft.com/office/officeart/2008/layout/VerticalCurvedList"/>
    <dgm:cxn modelId="{A204FAED-884F-4780-9A51-481E26AA4518}" type="presParOf" srcId="{4755ED47-AB87-4A4E-8C12-A54BDC4B04C0}" destId="{DBFE21E5-2252-4404-954F-53C330DA4987}" srcOrd="5" destOrd="0" presId="urn:microsoft.com/office/officeart/2008/layout/VerticalCurvedList"/>
    <dgm:cxn modelId="{DED7C432-3862-4D16-947F-BF72D26DDFF7}" type="presParOf" srcId="{4755ED47-AB87-4A4E-8C12-A54BDC4B04C0}" destId="{ADD70C23-7585-4034-8588-BC05C00FDFC6}" srcOrd="6" destOrd="0" presId="urn:microsoft.com/office/officeart/2008/layout/VerticalCurvedList"/>
    <dgm:cxn modelId="{56B664BA-E23E-4D23-869F-86ED63886846}" type="presParOf" srcId="{ADD70C23-7585-4034-8588-BC05C00FDFC6}" destId="{C2FF676E-05D5-4B31-9B13-9772AB593569}" srcOrd="0" destOrd="0" presId="urn:microsoft.com/office/officeart/2008/layout/VerticalCurvedList"/>
    <dgm:cxn modelId="{2689B5F8-1DA2-4FCE-A4E3-EE6EAADE95EE}" type="presParOf" srcId="{4755ED47-AB87-4A4E-8C12-A54BDC4B04C0}" destId="{95F18FB1-609B-4AA5-B587-BD8E610916AB}" srcOrd="7" destOrd="0" presId="urn:microsoft.com/office/officeart/2008/layout/VerticalCurvedList"/>
    <dgm:cxn modelId="{5578A9B6-E7BA-47FA-814F-9997EC8CE7CB}" type="presParOf" srcId="{4755ED47-AB87-4A4E-8C12-A54BDC4B04C0}" destId="{85C81162-EE8F-41E3-9A52-48C319BF33C9}" srcOrd="8" destOrd="0" presId="urn:microsoft.com/office/officeart/2008/layout/VerticalCurvedList"/>
    <dgm:cxn modelId="{170FF563-4ADB-469A-9E75-B4C6B276B4FD}" type="presParOf" srcId="{85C81162-EE8F-41E3-9A52-48C319BF33C9}" destId="{24FF2B02-3837-4A15-9F05-932037EB3F8F}" srcOrd="0" destOrd="0" presId="urn:microsoft.com/office/officeart/2008/layout/VerticalCurvedList"/>
    <dgm:cxn modelId="{C04790F9-EF10-4717-AB54-E4DBF9462403}" type="presParOf" srcId="{4755ED47-AB87-4A4E-8C12-A54BDC4B04C0}" destId="{87E64686-EE0C-4127-919C-4661EF31B29A}" srcOrd="9" destOrd="0" presId="urn:microsoft.com/office/officeart/2008/layout/VerticalCurvedList"/>
    <dgm:cxn modelId="{377970F9-E9F4-4338-89E9-E0AFC1769B7E}" type="presParOf" srcId="{4755ED47-AB87-4A4E-8C12-A54BDC4B04C0}" destId="{6DB68919-DAA2-46C7-8EFF-8A66306CF908}" srcOrd="10" destOrd="0" presId="urn:microsoft.com/office/officeart/2008/layout/VerticalCurvedList"/>
    <dgm:cxn modelId="{94377448-E267-4F8D-909D-A8E54BE731D8}" type="presParOf" srcId="{6DB68919-DAA2-46C7-8EFF-8A66306CF908}" destId="{5FDB8B36-15C8-4FB4-996D-390BF814F6DB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91BE5E7-EC24-4F99-847A-0876577F0564}" type="doc">
      <dgm:prSet loTypeId="urn:microsoft.com/office/officeart/2005/8/layout/pyramid2" loCatId="list" qsTypeId="urn:microsoft.com/office/officeart/2005/8/quickstyle/simple5" qsCatId="simple" csTypeId="urn:microsoft.com/office/officeart/2005/8/colors/accent2_4" csCatId="accent2" phldr="1"/>
      <dgm:spPr/>
    </dgm:pt>
    <dgm:pt modelId="{8DFD70B5-BE39-4C77-88F7-5C7E099B93C4}">
      <dgm:prSet phldrT="[Текст]"/>
      <dgm:spPr/>
      <dgm:t>
        <a:bodyPr/>
        <a:lstStyle/>
        <a:p>
          <a:r>
            <a:rPr lang="ru-RU" b="1" dirty="0" smtClean="0"/>
            <a:t>2020г.- 211</a:t>
          </a:r>
          <a:endParaRPr lang="ru-RU" b="1" dirty="0"/>
        </a:p>
      </dgm:t>
    </dgm:pt>
    <dgm:pt modelId="{49B73CBB-6112-4F4E-9733-8134FB1D8E2E}" type="parTrans" cxnId="{A5657F47-0FB4-4421-BA2D-ED9F6A9D7D34}">
      <dgm:prSet/>
      <dgm:spPr/>
      <dgm:t>
        <a:bodyPr/>
        <a:lstStyle/>
        <a:p>
          <a:endParaRPr lang="ru-RU"/>
        </a:p>
      </dgm:t>
    </dgm:pt>
    <dgm:pt modelId="{35298F9C-4445-42B6-9AE9-8220753B3947}" type="sibTrans" cxnId="{A5657F47-0FB4-4421-BA2D-ED9F6A9D7D34}">
      <dgm:prSet/>
      <dgm:spPr/>
      <dgm:t>
        <a:bodyPr/>
        <a:lstStyle/>
        <a:p>
          <a:endParaRPr lang="ru-RU"/>
        </a:p>
      </dgm:t>
    </dgm:pt>
    <dgm:pt modelId="{0F46B1B9-4BF4-431D-B72F-9361ED595358}">
      <dgm:prSet phldrT="[Текст]"/>
      <dgm:spPr/>
      <dgm:t>
        <a:bodyPr/>
        <a:lstStyle/>
        <a:p>
          <a:r>
            <a:rPr lang="ru-RU" b="1" dirty="0" smtClean="0"/>
            <a:t>2018г. - 116 </a:t>
          </a:r>
          <a:endParaRPr lang="ru-RU" b="1" dirty="0"/>
        </a:p>
      </dgm:t>
    </dgm:pt>
    <dgm:pt modelId="{22F001EE-D6AC-4CF1-8FBE-5E2F41BC465D}" type="parTrans" cxnId="{379C65A3-063E-4741-8D13-B642753A6B1B}">
      <dgm:prSet/>
      <dgm:spPr/>
      <dgm:t>
        <a:bodyPr/>
        <a:lstStyle/>
        <a:p>
          <a:endParaRPr lang="ru-RU"/>
        </a:p>
      </dgm:t>
    </dgm:pt>
    <dgm:pt modelId="{F2474153-B663-425B-840E-68F3118FE57F}" type="sibTrans" cxnId="{379C65A3-063E-4741-8D13-B642753A6B1B}">
      <dgm:prSet/>
      <dgm:spPr/>
      <dgm:t>
        <a:bodyPr/>
        <a:lstStyle/>
        <a:p>
          <a:endParaRPr lang="ru-RU"/>
        </a:p>
      </dgm:t>
    </dgm:pt>
    <dgm:pt modelId="{EEF06F24-BAA1-4B96-9535-286107043A6F}">
      <dgm:prSet phldrT="[Текст]"/>
      <dgm:spPr/>
      <dgm:t>
        <a:bodyPr/>
        <a:lstStyle/>
        <a:p>
          <a:r>
            <a:rPr lang="ru-RU" b="1" dirty="0" smtClean="0"/>
            <a:t>2017г.- 62  </a:t>
          </a:r>
          <a:endParaRPr lang="ru-RU" b="1" dirty="0"/>
        </a:p>
      </dgm:t>
    </dgm:pt>
    <dgm:pt modelId="{E9C188B0-FF69-4ADD-8643-205432299874}" type="parTrans" cxnId="{4F23F8E4-165B-4212-BD71-F5C447A64385}">
      <dgm:prSet/>
      <dgm:spPr/>
      <dgm:t>
        <a:bodyPr/>
        <a:lstStyle/>
        <a:p>
          <a:endParaRPr lang="ru-RU"/>
        </a:p>
      </dgm:t>
    </dgm:pt>
    <dgm:pt modelId="{92DD4269-1FB2-4B84-8479-EF5E5C7FB636}" type="sibTrans" cxnId="{4F23F8E4-165B-4212-BD71-F5C447A64385}">
      <dgm:prSet/>
      <dgm:spPr/>
      <dgm:t>
        <a:bodyPr/>
        <a:lstStyle/>
        <a:p>
          <a:endParaRPr lang="ru-RU"/>
        </a:p>
      </dgm:t>
    </dgm:pt>
    <dgm:pt modelId="{DCD61A45-E834-41B9-B08C-A455D7447876}">
      <dgm:prSet/>
      <dgm:spPr/>
      <dgm:t>
        <a:bodyPr/>
        <a:lstStyle/>
        <a:p>
          <a:r>
            <a:rPr lang="ru-RU" b="1" dirty="0" smtClean="0"/>
            <a:t>2019г.- 165 </a:t>
          </a:r>
          <a:endParaRPr lang="ru-RU" b="1" dirty="0"/>
        </a:p>
      </dgm:t>
    </dgm:pt>
    <dgm:pt modelId="{F96BF320-649E-461E-8240-418F9FB0DF18}" type="parTrans" cxnId="{D17DB313-486D-42AC-AC60-A3E84FCA0A7A}">
      <dgm:prSet/>
      <dgm:spPr/>
      <dgm:t>
        <a:bodyPr/>
        <a:lstStyle/>
        <a:p>
          <a:endParaRPr lang="ru-RU"/>
        </a:p>
      </dgm:t>
    </dgm:pt>
    <dgm:pt modelId="{9AB97D36-7557-4D61-8AB3-F50259BFABAA}" type="sibTrans" cxnId="{D17DB313-486D-42AC-AC60-A3E84FCA0A7A}">
      <dgm:prSet/>
      <dgm:spPr/>
      <dgm:t>
        <a:bodyPr/>
        <a:lstStyle/>
        <a:p>
          <a:endParaRPr lang="ru-RU"/>
        </a:p>
      </dgm:t>
    </dgm:pt>
    <dgm:pt modelId="{C00955F4-1A00-42EE-A6E2-F65B721F464C}" type="pres">
      <dgm:prSet presAssocID="{991BE5E7-EC24-4F99-847A-0876577F0564}" presName="compositeShape" presStyleCnt="0">
        <dgm:presLayoutVars>
          <dgm:dir/>
          <dgm:resizeHandles/>
        </dgm:presLayoutVars>
      </dgm:prSet>
      <dgm:spPr/>
    </dgm:pt>
    <dgm:pt modelId="{AA2BA07A-DD38-452E-A97E-5328642B0F51}" type="pres">
      <dgm:prSet presAssocID="{991BE5E7-EC24-4F99-847A-0876577F0564}" presName="pyramid" presStyleLbl="node1" presStyleIdx="0" presStyleCnt="1" custLinFactNeighborX="2402" custLinFactNeighborY="-1940"/>
      <dgm:spPr>
        <a:solidFill>
          <a:srgbClr val="FF0000"/>
        </a:solidFill>
      </dgm:spPr>
    </dgm:pt>
    <dgm:pt modelId="{4E94EA8D-1859-4A28-B12C-6B2F15A664B7}" type="pres">
      <dgm:prSet presAssocID="{991BE5E7-EC24-4F99-847A-0876577F0564}" presName="theList" presStyleCnt="0"/>
      <dgm:spPr/>
    </dgm:pt>
    <dgm:pt modelId="{4678C9AE-C5F0-4193-A496-F9C3FBD4EF90}" type="pres">
      <dgm:prSet presAssocID="{8DFD70B5-BE39-4C77-88F7-5C7E099B93C4}" presName="aNode" presStyleLbl="fg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BE2F82C-423F-4927-9F9D-3692D6B4E11E}" type="pres">
      <dgm:prSet presAssocID="{8DFD70B5-BE39-4C77-88F7-5C7E099B93C4}" presName="aSpace" presStyleCnt="0"/>
      <dgm:spPr/>
    </dgm:pt>
    <dgm:pt modelId="{E49C88C2-18D3-436E-A9CB-15D51E56BD37}" type="pres">
      <dgm:prSet presAssocID="{DCD61A45-E834-41B9-B08C-A455D7447876}" presName="aNode" presStyleLbl="fg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6EFAD9-D1B8-4752-BBDC-997FA65EAC33}" type="pres">
      <dgm:prSet presAssocID="{DCD61A45-E834-41B9-B08C-A455D7447876}" presName="aSpace" presStyleCnt="0"/>
      <dgm:spPr/>
    </dgm:pt>
    <dgm:pt modelId="{7A554A55-BC56-4E75-B498-B3FF50EBA371}" type="pres">
      <dgm:prSet presAssocID="{0F46B1B9-4BF4-431D-B72F-9361ED595358}" presName="aNode" presStyleLbl="fg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F1BC62-E14D-4090-B3C2-0D450291AE85}" type="pres">
      <dgm:prSet presAssocID="{0F46B1B9-4BF4-431D-B72F-9361ED595358}" presName="aSpace" presStyleCnt="0"/>
      <dgm:spPr/>
    </dgm:pt>
    <dgm:pt modelId="{6E73E2E9-97D7-4CC7-AEF2-ECBC612D7999}" type="pres">
      <dgm:prSet presAssocID="{EEF06F24-BAA1-4B96-9535-286107043A6F}" presName="aNode" presStyleLbl="fg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4FCDE3-7902-4E37-AB93-8C887BC752CC}" type="pres">
      <dgm:prSet presAssocID="{EEF06F24-BAA1-4B96-9535-286107043A6F}" presName="aSpace" presStyleCnt="0"/>
      <dgm:spPr/>
    </dgm:pt>
  </dgm:ptLst>
  <dgm:cxnLst>
    <dgm:cxn modelId="{3034635D-370C-40F0-A3D8-885B66AFCCC1}" type="presOf" srcId="{8DFD70B5-BE39-4C77-88F7-5C7E099B93C4}" destId="{4678C9AE-C5F0-4193-A496-F9C3FBD4EF90}" srcOrd="0" destOrd="0" presId="urn:microsoft.com/office/officeart/2005/8/layout/pyramid2"/>
    <dgm:cxn modelId="{F6EC5FF6-3EB3-42FF-8B3B-3A3B1B918F18}" type="presOf" srcId="{0F46B1B9-4BF4-431D-B72F-9361ED595358}" destId="{7A554A55-BC56-4E75-B498-B3FF50EBA371}" srcOrd="0" destOrd="0" presId="urn:microsoft.com/office/officeart/2005/8/layout/pyramid2"/>
    <dgm:cxn modelId="{A5657F47-0FB4-4421-BA2D-ED9F6A9D7D34}" srcId="{991BE5E7-EC24-4F99-847A-0876577F0564}" destId="{8DFD70B5-BE39-4C77-88F7-5C7E099B93C4}" srcOrd="0" destOrd="0" parTransId="{49B73CBB-6112-4F4E-9733-8134FB1D8E2E}" sibTransId="{35298F9C-4445-42B6-9AE9-8220753B3947}"/>
    <dgm:cxn modelId="{32F25314-012A-40F4-AF14-FCECE5F5937F}" type="presOf" srcId="{EEF06F24-BAA1-4B96-9535-286107043A6F}" destId="{6E73E2E9-97D7-4CC7-AEF2-ECBC612D7999}" srcOrd="0" destOrd="0" presId="urn:microsoft.com/office/officeart/2005/8/layout/pyramid2"/>
    <dgm:cxn modelId="{379C65A3-063E-4741-8D13-B642753A6B1B}" srcId="{991BE5E7-EC24-4F99-847A-0876577F0564}" destId="{0F46B1B9-4BF4-431D-B72F-9361ED595358}" srcOrd="2" destOrd="0" parTransId="{22F001EE-D6AC-4CF1-8FBE-5E2F41BC465D}" sibTransId="{F2474153-B663-425B-840E-68F3118FE57F}"/>
    <dgm:cxn modelId="{D17DB313-486D-42AC-AC60-A3E84FCA0A7A}" srcId="{991BE5E7-EC24-4F99-847A-0876577F0564}" destId="{DCD61A45-E834-41B9-B08C-A455D7447876}" srcOrd="1" destOrd="0" parTransId="{F96BF320-649E-461E-8240-418F9FB0DF18}" sibTransId="{9AB97D36-7557-4D61-8AB3-F50259BFABAA}"/>
    <dgm:cxn modelId="{4F23F8E4-165B-4212-BD71-F5C447A64385}" srcId="{991BE5E7-EC24-4F99-847A-0876577F0564}" destId="{EEF06F24-BAA1-4B96-9535-286107043A6F}" srcOrd="3" destOrd="0" parTransId="{E9C188B0-FF69-4ADD-8643-205432299874}" sibTransId="{92DD4269-1FB2-4B84-8479-EF5E5C7FB636}"/>
    <dgm:cxn modelId="{D50E1612-3010-4272-9F9C-7BB8EA83C9AC}" type="presOf" srcId="{DCD61A45-E834-41B9-B08C-A455D7447876}" destId="{E49C88C2-18D3-436E-A9CB-15D51E56BD37}" srcOrd="0" destOrd="0" presId="urn:microsoft.com/office/officeart/2005/8/layout/pyramid2"/>
    <dgm:cxn modelId="{D91AA5D4-54D0-42DB-8A7C-423969ED5109}" type="presOf" srcId="{991BE5E7-EC24-4F99-847A-0876577F0564}" destId="{C00955F4-1A00-42EE-A6E2-F65B721F464C}" srcOrd="0" destOrd="0" presId="urn:microsoft.com/office/officeart/2005/8/layout/pyramid2"/>
    <dgm:cxn modelId="{99D8F211-8D21-438B-B267-62923847A638}" type="presParOf" srcId="{C00955F4-1A00-42EE-A6E2-F65B721F464C}" destId="{AA2BA07A-DD38-452E-A97E-5328642B0F51}" srcOrd="0" destOrd="0" presId="urn:microsoft.com/office/officeart/2005/8/layout/pyramid2"/>
    <dgm:cxn modelId="{16860D10-86B5-4699-9748-C67E658E8E09}" type="presParOf" srcId="{C00955F4-1A00-42EE-A6E2-F65B721F464C}" destId="{4E94EA8D-1859-4A28-B12C-6B2F15A664B7}" srcOrd="1" destOrd="0" presId="urn:microsoft.com/office/officeart/2005/8/layout/pyramid2"/>
    <dgm:cxn modelId="{6689735B-4DF5-411D-B4FC-6751131C46B7}" type="presParOf" srcId="{4E94EA8D-1859-4A28-B12C-6B2F15A664B7}" destId="{4678C9AE-C5F0-4193-A496-F9C3FBD4EF90}" srcOrd="0" destOrd="0" presId="urn:microsoft.com/office/officeart/2005/8/layout/pyramid2"/>
    <dgm:cxn modelId="{5BA2F235-62CC-431F-90E6-88395A25B236}" type="presParOf" srcId="{4E94EA8D-1859-4A28-B12C-6B2F15A664B7}" destId="{9BE2F82C-423F-4927-9F9D-3692D6B4E11E}" srcOrd="1" destOrd="0" presId="urn:microsoft.com/office/officeart/2005/8/layout/pyramid2"/>
    <dgm:cxn modelId="{C69C4F37-51C1-4452-A8CE-DA03126EB984}" type="presParOf" srcId="{4E94EA8D-1859-4A28-B12C-6B2F15A664B7}" destId="{E49C88C2-18D3-436E-A9CB-15D51E56BD37}" srcOrd="2" destOrd="0" presId="urn:microsoft.com/office/officeart/2005/8/layout/pyramid2"/>
    <dgm:cxn modelId="{2D4AE674-F030-4A82-B471-8C7DD38C8F2C}" type="presParOf" srcId="{4E94EA8D-1859-4A28-B12C-6B2F15A664B7}" destId="{D06EFAD9-D1B8-4752-BBDC-997FA65EAC33}" srcOrd="3" destOrd="0" presId="urn:microsoft.com/office/officeart/2005/8/layout/pyramid2"/>
    <dgm:cxn modelId="{CC8EB95B-BF85-497B-A03F-E0CB6F8327AD}" type="presParOf" srcId="{4E94EA8D-1859-4A28-B12C-6B2F15A664B7}" destId="{7A554A55-BC56-4E75-B498-B3FF50EBA371}" srcOrd="4" destOrd="0" presId="urn:microsoft.com/office/officeart/2005/8/layout/pyramid2"/>
    <dgm:cxn modelId="{B0B63E58-C077-49FE-8829-D5B969ADEFE2}" type="presParOf" srcId="{4E94EA8D-1859-4A28-B12C-6B2F15A664B7}" destId="{59F1BC62-E14D-4090-B3C2-0D450291AE85}" srcOrd="5" destOrd="0" presId="urn:microsoft.com/office/officeart/2005/8/layout/pyramid2"/>
    <dgm:cxn modelId="{2131300B-0339-456F-AE2C-140867ED6B3B}" type="presParOf" srcId="{4E94EA8D-1859-4A28-B12C-6B2F15A664B7}" destId="{6E73E2E9-97D7-4CC7-AEF2-ECBC612D7999}" srcOrd="6" destOrd="0" presId="urn:microsoft.com/office/officeart/2005/8/layout/pyramid2"/>
    <dgm:cxn modelId="{9958C015-073B-4E27-B457-2D3B77DFB84D}" type="presParOf" srcId="{4E94EA8D-1859-4A28-B12C-6B2F15A664B7}" destId="{BD4FCDE3-7902-4E37-AB93-8C887BC752CC}" srcOrd="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1A02F5-6B77-4C1E-8F43-B137C41FC071}">
      <dsp:nvSpPr>
        <dsp:cNvPr id="0" name=""/>
        <dsp:cNvSpPr/>
      </dsp:nvSpPr>
      <dsp:spPr>
        <a:xfrm>
          <a:off x="-6126981" y="-937410"/>
          <a:ext cx="7293488" cy="7293488"/>
        </a:xfrm>
        <a:prstGeom prst="blockArc">
          <a:avLst>
            <a:gd name="adj1" fmla="val 18900000"/>
            <a:gd name="adj2" fmla="val 2700000"/>
            <a:gd name="adj3" fmla="val 296"/>
          </a:avLst>
        </a:pr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C42B85A-699E-4F59-A338-25A748FD79DC}">
      <dsp:nvSpPr>
        <dsp:cNvPr id="0" name=""/>
        <dsp:cNvSpPr/>
      </dsp:nvSpPr>
      <dsp:spPr>
        <a:xfrm>
          <a:off x="509717" y="338558"/>
          <a:ext cx="8346143" cy="677550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7805" tIns="73660" rIns="73660" bIns="73660" numCol="1" spcCol="1270" anchor="ctr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>
              <a:solidFill>
                <a:schemeClr val="tx1"/>
              </a:solidFill>
            </a:rPr>
            <a:t>Хороший учебный контроль и обмен мнениями</a:t>
          </a:r>
          <a:endParaRPr lang="ru-RU" sz="2900" kern="1200" dirty="0">
            <a:solidFill>
              <a:schemeClr val="tx1"/>
            </a:solidFill>
          </a:endParaRPr>
        </a:p>
      </dsp:txBody>
      <dsp:txXfrm>
        <a:off x="509717" y="338558"/>
        <a:ext cx="8346143" cy="677550"/>
      </dsp:txXfrm>
    </dsp:sp>
    <dsp:sp modelId="{373D8DD8-4DDB-41C3-8EEE-F8BC31B68E9C}">
      <dsp:nvSpPr>
        <dsp:cNvPr id="0" name=""/>
        <dsp:cNvSpPr/>
      </dsp:nvSpPr>
      <dsp:spPr>
        <a:xfrm>
          <a:off x="86248" y="253864"/>
          <a:ext cx="846937" cy="84693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7300074-C52A-452F-A10F-23AF907CCB0A}">
      <dsp:nvSpPr>
        <dsp:cNvPr id="0" name=""/>
        <dsp:cNvSpPr/>
      </dsp:nvSpPr>
      <dsp:spPr>
        <a:xfrm>
          <a:off x="1050490" y="1459653"/>
          <a:ext cx="7860630" cy="677550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7805" tIns="73660" rIns="73660" bIns="73660" numCol="1" spcCol="1270" anchor="ctr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>
              <a:solidFill>
                <a:schemeClr val="tx1"/>
              </a:solidFill>
            </a:rPr>
            <a:t>Удобная форма обучения</a:t>
          </a:r>
          <a:endParaRPr lang="ru-RU" sz="2900" kern="1200" dirty="0">
            <a:solidFill>
              <a:schemeClr val="tx1"/>
            </a:solidFill>
          </a:endParaRPr>
        </a:p>
      </dsp:txBody>
      <dsp:txXfrm>
        <a:off x="1050490" y="1459653"/>
        <a:ext cx="7860630" cy="677550"/>
      </dsp:txXfrm>
    </dsp:sp>
    <dsp:sp modelId="{A982AF51-9AD8-4658-909D-9042F58EF955}">
      <dsp:nvSpPr>
        <dsp:cNvPr id="0" name=""/>
        <dsp:cNvSpPr/>
      </dsp:nvSpPr>
      <dsp:spPr>
        <a:xfrm>
          <a:off x="571761" y="1269864"/>
          <a:ext cx="846937" cy="84693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BFE21E5-2252-4404-954F-53C330DA4987}">
      <dsp:nvSpPr>
        <dsp:cNvPr id="0" name=""/>
        <dsp:cNvSpPr/>
      </dsp:nvSpPr>
      <dsp:spPr>
        <a:xfrm>
          <a:off x="1144243" y="2370558"/>
          <a:ext cx="7711617" cy="677550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7805" tIns="73660" rIns="73660" bIns="73660" numCol="1" spcCol="1270" anchor="ctr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>
              <a:solidFill>
                <a:schemeClr val="tx1"/>
              </a:solidFill>
            </a:rPr>
            <a:t>Выбор актуальных учебных программ </a:t>
          </a:r>
          <a:endParaRPr lang="ru-RU" sz="2900" kern="1200" dirty="0">
            <a:solidFill>
              <a:schemeClr val="tx1"/>
            </a:solidFill>
          </a:endParaRPr>
        </a:p>
      </dsp:txBody>
      <dsp:txXfrm>
        <a:off x="1144243" y="2370558"/>
        <a:ext cx="7711617" cy="677550"/>
      </dsp:txXfrm>
    </dsp:sp>
    <dsp:sp modelId="{C2FF676E-05D5-4B31-9B13-9772AB593569}">
      <dsp:nvSpPr>
        <dsp:cNvPr id="0" name=""/>
        <dsp:cNvSpPr/>
      </dsp:nvSpPr>
      <dsp:spPr>
        <a:xfrm>
          <a:off x="720774" y="2285864"/>
          <a:ext cx="846937" cy="84693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5F18FB1-609B-4AA5-B587-BD8E610916AB}">
      <dsp:nvSpPr>
        <dsp:cNvPr id="0" name=""/>
        <dsp:cNvSpPr/>
      </dsp:nvSpPr>
      <dsp:spPr>
        <a:xfrm>
          <a:off x="995230" y="3386558"/>
          <a:ext cx="7860630" cy="677550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7805" tIns="73660" rIns="73660" bIns="73660" numCol="1" spcCol="1270" anchor="ctr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>
              <a:solidFill>
                <a:schemeClr val="tx1"/>
              </a:solidFill>
            </a:rPr>
            <a:t>Близость к практике</a:t>
          </a:r>
          <a:endParaRPr lang="ru-RU" sz="2900" kern="1200" dirty="0">
            <a:solidFill>
              <a:schemeClr val="tx1"/>
            </a:solidFill>
          </a:endParaRPr>
        </a:p>
      </dsp:txBody>
      <dsp:txXfrm>
        <a:off x="995230" y="3386558"/>
        <a:ext cx="7860630" cy="677550"/>
      </dsp:txXfrm>
    </dsp:sp>
    <dsp:sp modelId="{24FF2B02-3837-4A15-9F05-932037EB3F8F}">
      <dsp:nvSpPr>
        <dsp:cNvPr id="0" name=""/>
        <dsp:cNvSpPr/>
      </dsp:nvSpPr>
      <dsp:spPr>
        <a:xfrm>
          <a:off x="571761" y="3301864"/>
          <a:ext cx="846937" cy="84693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7E64686-EE0C-4127-919C-4661EF31B29A}">
      <dsp:nvSpPr>
        <dsp:cNvPr id="0" name=""/>
        <dsp:cNvSpPr/>
      </dsp:nvSpPr>
      <dsp:spPr>
        <a:xfrm>
          <a:off x="509717" y="4402558"/>
          <a:ext cx="8346143" cy="677550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7805" tIns="73660" rIns="73660" bIns="73660" numCol="1" spcCol="1270" anchor="ctr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>
              <a:solidFill>
                <a:schemeClr val="tx1"/>
              </a:solidFill>
            </a:rPr>
            <a:t>Полный охват обучением специалистов</a:t>
          </a:r>
          <a:endParaRPr lang="ru-RU" sz="2900" kern="1200" dirty="0">
            <a:solidFill>
              <a:schemeClr val="tx1"/>
            </a:solidFill>
          </a:endParaRPr>
        </a:p>
      </dsp:txBody>
      <dsp:txXfrm>
        <a:off x="509717" y="4402558"/>
        <a:ext cx="8346143" cy="677550"/>
      </dsp:txXfrm>
    </dsp:sp>
    <dsp:sp modelId="{5FDB8B36-15C8-4FB4-996D-390BF814F6DB}">
      <dsp:nvSpPr>
        <dsp:cNvPr id="0" name=""/>
        <dsp:cNvSpPr/>
      </dsp:nvSpPr>
      <dsp:spPr>
        <a:xfrm>
          <a:off x="86248" y="4317864"/>
          <a:ext cx="846937" cy="84693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2BA07A-DD38-452E-A97E-5328642B0F51}">
      <dsp:nvSpPr>
        <dsp:cNvPr id="0" name=""/>
        <dsp:cNvSpPr/>
      </dsp:nvSpPr>
      <dsp:spPr>
        <a:xfrm>
          <a:off x="203829" y="0"/>
          <a:ext cx="4329404" cy="4329404"/>
        </a:xfrm>
        <a:prstGeom prst="triangle">
          <a:avLst/>
        </a:prstGeom>
        <a:solidFill>
          <a:srgbClr val="FF0000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4678C9AE-C5F0-4193-A496-F9C3FBD4EF90}">
      <dsp:nvSpPr>
        <dsp:cNvPr id="0" name=""/>
        <dsp:cNvSpPr/>
      </dsp:nvSpPr>
      <dsp:spPr>
        <a:xfrm>
          <a:off x="2264539" y="433363"/>
          <a:ext cx="2814112" cy="76948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shade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/>
            <a:t>2020г.- 211</a:t>
          </a:r>
          <a:endParaRPr lang="ru-RU" sz="3200" b="1" kern="1200" dirty="0"/>
        </a:p>
      </dsp:txBody>
      <dsp:txXfrm>
        <a:off x="2302102" y="470926"/>
        <a:ext cx="2738986" cy="694357"/>
      </dsp:txXfrm>
    </dsp:sp>
    <dsp:sp modelId="{E49C88C2-18D3-436E-A9CB-15D51E56BD37}">
      <dsp:nvSpPr>
        <dsp:cNvPr id="0" name=""/>
        <dsp:cNvSpPr/>
      </dsp:nvSpPr>
      <dsp:spPr>
        <a:xfrm>
          <a:off x="2264539" y="1299032"/>
          <a:ext cx="2814112" cy="76948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shade val="50000"/>
              <a:hueOff val="-277996"/>
              <a:satOff val="4329"/>
              <a:lumOff val="21562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/>
            <a:t>2019г.- 165 </a:t>
          </a:r>
          <a:endParaRPr lang="ru-RU" sz="3200" b="1" kern="1200" dirty="0"/>
        </a:p>
      </dsp:txBody>
      <dsp:txXfrm>
        <a:off x="2302102" y="1336595"/>
        <a:ext cx="2738986" cy="694357"/>
      </dsp:txXfrm>
    </dsp:sp>
    <dsp:sp modelId="{7A554A55-BC56-4E75-B498-B3FF50EBA371}">
      <dsp:nvSpPr>
        <dsp:cNvPr id="0" name=""/>
        <dsp:cNvSpPr/>
      </dsp:nvSpPr>
      <dsp:spPr>
        <a:xfrm>
          <a:off x="2264539" y="2164702"/>
          <a:ext cx="2814112" cy="76948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shade val="50000"/>
              <a:hueOff val="-555991"/>
              <a:satOff val="8658"/>
              <a:lumOff val="43124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/>
            <a:t>2018г. - 116 </a:t>
          </a:r>
          <a:endParaRPr lang="ru-RU" sz="3200" b="1" kern="1200" dirty="0"/>
        </a:p>
      </dsp:txBody>
      <dsp:txXfrm>
        <a:off x="2302102" y="2202265"/>
        <a:ext cx="2738986" cy="694357"/>
      </dsp:txXfrm>
    </dsp:sp>
    <dsp:sp modelId="{6E73E2E9-97D7-4CC7-AEF2-ECBC612D7999}">
      <dsp:nvSpPr>
        <dsp:cNvPr id="0" name=""/>
        <dsp:cNvSpPr/>
      </dsp:nvSpPr>
      <dsp:spPr>
        <a:xfrm>
          <a:off x="2264539" y="3030371"/>
          <a:ext cx="2814112" cy="76948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shade val="50000"/>
              <a:hueOff val="-277996"/>
              <a:satOff val="4329"/>
              <a:lumOff val="21562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/>
            <a:t>2017г.- 62  </a:t>
          </a:r>
          <a:endParaRPr lang="ru-RU" sz="3200" b="1" kern="1200" dirty="0"/>
        </a:p>
      </dsp:txBody>
      <dsp:txXfrm>
        <a:off x="2302102" y="3067934"/>
        <a:ext cx="2738986" cy="69435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8520E0-CE96-4F84-9F50-E97CE68B47C9}" type="datetimeFigureOut">
              <a:rPr lang="ru-RU" smtClean="0"/>
              <a:t>18.02.2019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A81B5B-F064-4652-B09F-936C2409C3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81122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BEB16BE-87D5-4AD4-BCB6-193613DC668A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459504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b="1">
              <a:solidFill>
                <a:prstClr val="black">
                  <a:tint val="75000"/>
                </a:prstClr>
              </a:solidFill>
              <a:latin typeface="Times New Roman" panose="02020603050405020304" pitchFamily="18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b="1">
              <a:solidFill>
                <a:prstClr val="black">
                  <a:tint val="75000"/>
                </a:prstClr>
              </a:solidFill>
              <a:latin typeface="Times New Roman" panose="02020603050405020304" pitchFamily="18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E0CE705D-F71A-49AD-9799-5823192C584D}" type="slidenum">
              <a:rPr lang="ru-RU" altLang="ru-RU" b="1" smtClean="0">
                <a:solidFill>
                  <a:prstClr val="black">
                    <a:tint val="75000"/>
                  </a:prstClr>
                </a:solidFill>
                <a:latin typeface="Times New Roman" panose="02020603050405020304" pitchFamily="18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 b="1">
              <a:solidFill>
                <a:prstClr val="black">
                  <a:tint val="75000"/>
                </a:prstClr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1450827"/>
      </p:ext>
    </p:extLst>
  </p:cSld>
  <p:clrMapOvr>
    <a:masterClrMapping/>
  </p:clrMapOvr>
  <p:transition spd="med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1D8BD707-D9CF-40AE-B4C6-C98DA3205C09}" type="datetimeFigureOut">
              <a:rPr lang="en-US" sz="1350" smtClean="0">
                <a:solidFill>
                  <a:prstClr val="black">
                    <a:tint val="75000"/>
                  </a:prstClr>
                </a:solidFill>
              </a:rPr>
              <a:pPr defTabSz="685800"/>
              <a:t>2/18/2019</a:t>
            </a:fld>
            <a:endParaRPr lang="en-US" sz="135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ru-RU" sz="135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B6F15528-21DE-4FAA-801E-634DDDAF4B2B}" type="slidenum">
              <a:rPr lang="ru-RU" sz="1350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ru-RU" sz="135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93735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1D8BD707-D9CF-40AE-B4C6-C98DA3205C09}" type="datetimeFigureOut">
              <a:rPr lang="en-US" sz="1350" smtClean="0">
                <a:solidFill>
                  <a:prstClr val="black">
                    <a:tint val="75000"/>
                  </a:prstClr>
                </a:solidFill>
              </a:rPr>
              <a:pPr defTabSz="685800"/>
              <a:t>2/18/2019</a:t>
            </a:fld>
            <a:endParaRPr lang="en-US" sz="135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ru-RU" sz="135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B6F15528-21DE-4FAA-801E-634DDDAF4B2B}" type="slidenum">
              <a:rPr lang="ru-RU" sz="1350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ru-RU" sz="135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8086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2167" y="228601"/>
            <a:ext cx="11347451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02168" y="1676401"/>
            <a:ext cx="5592233" cy="44227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6197601" y="1676400"/>
            <a:ext cx="5592233" cy="21351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6197601" y="3963989"/>
            <a:ext cx="5592233" cy="2135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b="1">
              <a:solidFill>
                <a:prstClr val="black">
                  <a:tint val="75000"/>
                </a:prstClr>
              </a:solidFill>
              <a:latin typeface="Times New Roman" panose="02020603050405020304" pitchFamily="18" charset="0"/>
            </a:endParaRPr>
          </a:p>
        </p:txBody>
      </p:sp>
      <p:sp>
        <p:nvSpPr>
          <p:cNvPr id="7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b="1">
              <a:solidFill>
                <a:prstClr val="black">
                  <a:tint val="75000"/>
                </a:prstClr>
              </a:solidFill>
              <a:latin typeface="Times New Roman" panose="02020603050405020304" pitchFamily="18" charset="0"/>
            </a:endParaRPr>
          </a:p>
        </p:txBody>
      </p:sp>
      <p:sp>
        <p:nvSpPr>
          <p:cNvPr id="8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953147FF-5DCD-4D6E-9A0C-2831E6342758}" type="slidenum">
              <a:rPr lang="ru-RU" altLang="ru-RU" b="1" smtClean="0">
                <a:solidFill>
                  <a:prstClr val="black">
                    <a:tint val="75000"/>
                  </a:prstClr>
                </a:solidFill>
                <a:latin typeface="Times New Roman" panose="02020603050405020304" pitchFamily="18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 b="1">
              <a:solidFill>
                <a:prstClr val="black">
                  <a:tint val="75000"/>
                </a:prstClr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3448374"/>
      </p:ext>
    </p:extLst>
  </p:cSld>
  <p:clrMapOvr>
    <a:masterClrMapping/>
  </p:clrMapOvr>
  <p:transition spd="med">
    <p:fade thruBlk="1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endParaRPr lang="ru-RU" sz="135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fld id="{1D8BD707-D9CF-40AE-B4C6-C98DA3205C09}" type="datetimeFigureOut">
              <a:rPr lang="en-US" sz="1350" smtClean="0">
                <a:solidFill>
                  <a:prstClr val="black">
                    <a:tint val="75000"/>
                  </a:prstClr>
                </a:solidFill>
              </a:rPr>
              <a:pPr defTabSz="685800"/>
              <a:t>2/18/2019</a:t>
            </a:fld>
            <a:endParaRPr lang="en-US" sz="135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fld id="{B6F15528-21DE-4FAA-801E-634DDDAF4B2B}" type="slidenum">
              <a:rPr lang="ru-RU" sz="1350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ru-RU" sz="135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66644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77148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b="1">
              <a:solidFill>
                <a:prstClr val="black">
                  <a:tint val="75000"/>
                </a:prstClr>
              </a:solidFill>
              <a:latin typeface="Times New Roman" panose="02020603050405020304" pitchFamily="18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b="1">
              <a:solidFill>
                <a:prstClr val="black">
                  <a:tint val="75000"/>
                </a:prstClr>
              </a:solidFill>
              <a:latin typeface="Times New Roman" panose="02020603050405020304" pitchFamily="18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E0CE705D-F71A-49AD-9799-5823192C584D}" type="slidenum">
              <a:rPr lang="ru-RU" altLang="ru-RU" b="1" smtClean="0">
                <a:solidFill>
                  <a:prstClr val="black">
                    <a:tint val="75000"/>
                  </a:prstClr>
                </a:solidFill>
                <a:latin typeface="Times New Roman" panose="02020603050405020304" pitchFamily="18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 b="1">
              <a:solidFill>
                <a:prstClr val="black">
                  <a:tint val="75000"/>
                </a:prstClr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5564471"/>
      </p:ext>
    </p:extLst>
  </p:cSld>
  <p:clrMapOvr>
    <a:masterClrMapping/>
  </p:clrMapOvr>
  <p:transition spd="med">
    <p:fade thruBlk="1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1D8BD707-D9CF-40AE-B4C6-C98DA3205C09}" type="datetimeFigureOut">
              <a:rPr lang="en-US" sz="1350" smtClean="0">
                <a:solidFill>
                  <a:prstClr val="black">
                    <a:tint val="75000"/>
                  </a:prstClr>
                </a:solidFill>
              </a:rPr>
              <a:pPr defTabSz="685800"/>
              <a:t>2/18/2019</a:t>
            </a:fld>
            <a:endParaRPr lang="en-US" sz="135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ru-RU" sz="135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B6F15528-21DE-4FAA-801E-634DDDAF4B2B}" type="slidenum">
              <a:rPr lang="ru-RU" sz="1350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ru-RU" sz="135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24427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b="1">
              <a:solidFill>
                <a:prstClr val="black">
                  <a:tint val="75000"/>
                </a:prstClr>
              </a:solidFill>
              <a:latin typeface="Times New Roman" panose="02020603050405020304" pitchFamily="18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b="1">
              <a:solidFill>
                <a:prstClr val="black">
                  <a:tint val="75000"/>
                </a:prstClr>
              </a:solidFill>
              <a:latin typeface="Times New Roman" panose="02020603050405020304" pitchFamily="18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AFF9E7EB-1CBA-4461-8E66-57FEE2755FBB}" type="slidenum">
              <a:rPr lang="ru-RU" altLang="ru-RU" b="1" smtClean="0">
                <a:solidFill>
                  <a:prstClr val="black">
                    <a:tint val="75000"/>
                  </a:prstClr>
                </a:solidFill>
                <a:latin typeface="Times New Roman" panose="02020603050405020304" pitchFamily="18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 b="1">
              <a:solidFill>
                <a:prstClr val="black">
                  <a:tint val="75000"/>
                </a:prstClr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9177469"/>
      </p:ext>
    </p:extLst>
  </p:cSld>
  <p:clrMapOvr>
    <a:masterClrMapping/>
  </p:clrMapOvr>
  <p:transition spd="med">
    <p:fade thruBlk="1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b="1">
              <a:solidFill>
                <a:prstClr val="black">
                  <a:tint val="75000"/>
                </a:prstClr>
              </a:solidFill>
              <a:latin typeface="Times New Roman" panose="02020603050405020304" pitchFamily="18" charset="0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b="1">
              <a:solidFill>
                <a:prstClr val="black">
                  <a:tint val="75000"/>
                </a:prstClr>
              </a:solidFill>
              <a:latin typeface="Times New Roman" panose="02020603050405020304" pitchFamily="18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018289A6-6B86-4EE8-B7EB-B79414C9AB46}" type="slidenum">
              <a:rPr lang="ru-RU" altLang="ru-RU" b="1" smtClean="0">
                <a:solidFill>
                  <a:prstClr val="black">
                    <a:tint val="75000"/>
                  </a:prstClr>
                </a:solidFill>
                <a:latin typeface="Times New Roman" panose="02020603050405020304" pitchFamily="18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 b="1">
              <a:solidFill>
                <a:prstClr val="black">
                  <a:tint val="75000"/>
                </a:prstClr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0499204"/>
      </p:ext>
    </p:extLst>
  </p:cSld>
  <p:clrMapOvr>
    <a:masterClrMapping/>
  </p:clrMapOvr>
  <p:transition spd="med">
    <p:fade thruBlk="1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b="1">
              <a:solidFill>
                <a:prstClr val="black">
                  <a:tint val="75000"/>
                </a:prstClr>
              </a:solidFill>
              <a:latin typeface="Times New Roman" panose="02020603050405020304" pitchFamily="18" charset="0"/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b="1">
              <a:solidFill>
                <a:prstClr val="black">
                  <a:tint val="75000"/>
                </a:prstClr>
              </a:solidFill>
              <a:latin typeface="Times New Roman" panose="02020603050405020304" pitchFamily="18" charset="0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809A66F6-67FF-42B1-B5C2-4E5E475F8BE9}" type="slidenum">
              <a:rPr lang="ru-RU" altLang="ru-RU" b="1" smtClean="0">
                <a:solidFill>
                  <a:prstClr val="black">
                    <a:tint val="75000"/>
                  </a:prstClr>
                </a:solidFill>
                <a:latin typeface="Times New Roman" panose="02020603050405020304" pitchFamily="18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 b="1">
              <a:solidFill>
                <a:prstClr val="black">
                  <a:tint val="75000"/>
                </a:prstClr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0419964"/>
      </p:ext>
    </p:extLst>
  </p:cSld>
  <p:clrMapOvr>
    <a:masterClrMapping/>
  </p:clrMapOvr>
  <p:transition spd="med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1D8BD707-D9CF-40AE-B4C6-C98DA3205C09}" type="datetimeFigureOut">
              <a:rPr lang="en-US" sz="1350" smtClean="0">
                <a:solidFill>
                  <a:prstClr val="black">
                    <a:tint val="75000"/>
                  </a:prstClr>
                </a:solidFill>
              </a:rPr>
              <a:pPr defTabSz="685800"/>
              <a:t>2/18/2019</a:t>
            </a:fld>
            <a:endParaRPr lang="en-US" sz="135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ru-RU" sz="135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B6F15528-21DE-4FAA-801E-634DDDAF4B2B}" type="slidenum">
              <a:rPr lang="ru-RU" sz="1350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ru-RU" sz="135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63479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b="1">
              <a:solidFill>
                <a:prstClr val="black">
                  <a:tint val="75000"/>
                </a:prstClr>
              </a:solidFill>
              <a:latin typeface="Times New Roman" panose="02020603050405020304" pitchFamily="18" charset="0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b="1">
              <a:solidFill>
                <a:prstClr val="black">
                  <a:tint val="75000"/>
                </a:prstClr>
              </a:solidFill>
              <a:latin typeface="Times New Roman" panose="02020603050405020304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B92272EF-5CD0-4A23-B1BC-990C56F92A52}" type="slidenum">
              <a:rPr lang="ru-RU" altLang="ru-RU" b="1" smtClean="0">
                <a:solidFill>
                  <a:prstClr val="black">
                    <a:tint val="75000"/>
                  </a:prstClr>
                </a:solidFill>
                <a:latin typeface="Times New Roman" panose="02020603050405020304" pitchFamily="18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 b="1">
              <a:solidFill>
                <a:prstClr val="black">
                  <a:tint val="75000"/>
                </a:prstClr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9500439"/>
      </p:ext>
    </p:extLst>
  </p:cSld>
  <p:clrMapOvr>
    <a:masterClrMapping/>
  </p:clrMapOvr>
  <p:transition spd="med">
    <p:fade thruBlk="1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b="1">
              <a:solidFill>
                <a:prstClr val="black">
                  <a:tint val="75000"/>
                </a:prstClr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b="1">
              <a:solidFill>
                <a:prstClr val="black">
                  <a:tint val="75000"/>
                </a:prstClr>
              </a:solidFill>
              <a:latin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F6465F2-6C4C-4FD6-B630-63984ADDD4BF}" type="slidenum">
              <a:rPr lang="ru-RU" altLang="ru-RU" b="1" smtClean="0">
                <a:solidFill>
                  <a:prstClr val="black">
                    <a:tint val="75000"/>
                  </a:prstClr>
                </a:solidFill>
                <a:latin typeface="Times New Roman" panose="02020603050405020304" pitchFamily="18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 b="1">
              <a:solidFill>
                <a:prstClr val="black">
                  <a:tint val="75000"/>
                </a:prstClr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3443293"/>
      </p:ext>
    </p:extLst>
  </p:cSld>
  <p:clrMapOvr>
    <a:masterClrMapping/>
  </p:clrMapOvr>
  <p:transition spd="med">
    <p:fade thruBlk="1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b="1">
              <a:solidFill>
                <a:prstClr val="black">
                  <a:tint val="75000"/>
                </a:prstClr>
              </a:solidFill>
              <a:latin typeface="Times New Roman" panose="02020603050405020304" pitchFamily="18" charset="0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b="1">
              <a:solidFill>
                <a:prstClr val="black">
                  <a:tint val="75000"/>
                </a:prstClr>
              </a:solidFill>
              <a:latin typeface="Times New Roman" panose="02020603050405020304" pitchFamily="18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85700FDB-E026-4E78-B4DB-78903A21F74C}" type="slidenum">
              <a:rPr lang="ru-RU" altLang="ru-RU" b="1" smtClean="0">
                <a:solidFill>
                  <a:prstClr val="black">
                    <a:tint val="75000"/>
                  </a:prstClr>
                </a:solidFill>
                <a:latin typeface="Times New Roman" panose="02020603050405020304" pitchFamily="18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 b="1">
              <a:solidFill>
                <a:prstClr val="black">
                  <a:tint val="75000"/>
                </a:prstClr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6385017"/>
      </p:ext>
    </p:extLst>
  </p:cSld>
  <p:clrMapOvr>
    <a:masterClrMapping/>
  </p:clrMapOvr>
  <p:transition spd="med">
    <p:fade thruBlk="1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b="1">
              <a:solidFill>
                <a:prstClr val="black">
                  <a:tint val="75000"/>
                </a:prstClr>
              </a:solidFill>
              <a:latin typeface="Times New Roman" panose="02020603050405020304" pitchFamily="18" charset="0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b="1">
              <a:solidFill>
                <a:prstClr val="black">
                  <a:tint val="75000"/>
                </a:prstClr>
              </a:solidFill>
              <a:latin typeface="Times New Roman" panose="02020603050405020304" pitchFamily="18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3635FF4A-A1E6-4684-8B5C-0DB1B72D5619}" type="slidenum">
              <a:rPr lang="ru-RU" altLang="ru-RU" b="1" smtClean="0">
                <a:solidFill>
                  <a:prstClr val="black">
                    <a:tint val="75000"/>
                  </a:prstClr>
                </a:solidFill>
                <a:latin typeface="Times New Roman" panose="02020603050405020304" pitchFamily="18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 b="1">
              <a:solidFill>
                <a:prstClr val="black">
                  <a:tint val="75000"/>
                </a:prstClr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0598196"/>
      </p:ext>
    </p:extLst>
  </p:cSld>
  <p:clrMapOvr>
    <a:masterClrMapping/>
  </p:clrMapOvr>
  <p:transition spd="med">
    <p:fade thruBlk="1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1D8BD707-D9CF-40AE-B4C6-C98DA3205C09}" type="datetimeFigureOut">
              <a:rPr lang="en-US" sz="1350" smtClean="0">
                <a:solidFill>
                  <a:prstClr val="black">
                    <a:tint val="75000"/>
                  </a:prstClr>
                </a:solidFill>
              </a:rPr>
              <a:pPr defTabSz="685800"/>
              <a:t>2/18/2019</a:t>
            </a:fld>
            <a:endParaRPr lang="en-US" sz="135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ru-RU" sz="135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B6F15528-21DE-4FAA-801E-634DDDAF4B2B}" type="slidenum">
              <a:rPr lang="ru-RU" sz="1350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ru-RU" sz="135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283139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1D8BD707-D9CF-40AE-B4C6-C98DA3205C09}" type="datetimeFigureOut">
              <a:rPr lang="en-US" sz="1350" smtClean="0">
                <a:solidFill>
                  <a:prstClr val="black">
                    <a:tint val="75000"/>
                  </a:prstClr>
                </a:solidFill>
              </a:rPr>
              <a:pPr defTabSz="685800"/>
              <a:t>2/18/2019</a:t>
            </a:fld>
            <a:endParaRPr lang="en-US" sz="135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ru-RU" sz="135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B6F15528-21DE-4FAA-801E-634DDDAF4B2B}" type="slidenum">
              <a:rPr lang="ru-RU" sz="1350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ru-RU" sz="135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334807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endParaRPr lang="ru-RU" sz="135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fld id="{1D8BD707-D9CF-40AE-B4C6-C98DA3205C09}" type="datetimeFigureOut">
              <a:rPr lang="en-US" sz="1350" smtClean="0">
                <a:solidFill>
                  <a:prstClr val="black">
                    <a:tint val="75000"/>
                  </a:prstClr>
                </a:solidFill>
              </a:rPr>
              <a:pPr defTabSz="685800"/>
              <a:t>2/18/2019</a:t>
            </a:fld>
            <a:endParaRPr lang="en-US" sz="135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fld id="{B6F15528-21DE-4FAA-801E-634DDDAF4B2B}" type="slidenum">
              <a:rPr lang="ru-RU" sz="1350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ru-RU" sz="135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684641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10972800" cy="21859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3938589"/>
            <a:ext cx="10972800" cy="21875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b="1">
              <a:solidFill>
                <a:prstClr val="black">
                  <a:tint val="75000"/>
                </a:prstClr>
              </a:solidFill>
              <a:latin typeface="Times New Roman" panose="02020603050405020304" pitchFamily="18" charset="0"/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b="1">
              <a:solidFill>
                <a:prstClr val="black">
                  <a:tint val="75000"/>
                </a:prstClr>
              </a:solidFill>
              <a:latin typeface="Times New Roman" panose="02020603050405020304" pitchFamily="18" charset="0"/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4B38462D-2823-4281-86BD-C1D06A1872A3}" type="slidenum">
              <a:rPr lang="ru-RU" altLang="ru-RU" b="1" smtClean="0">
                <a:solidFill>
                  <a:prstClr val="black">
                    <a:tint val="75000"/>
                  </a:prstClr>
                </a:solidFill>
                <a:latin typeface="Times New Roman" panose="02020603050405020304" pitchFamily="18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 b="1">
              <a:solidFill>
                <a:prstClr val="black">
                  <a:tint val="75000"/>
                </a:prstClr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013537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2167" y="228601"/>
            <a:ext cx="11347451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02168" y="1676401"/>
            <a:ext cx="5592233" cy="44227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6197601" y="1676400"/>
            <a:ext cx="5592233" cy="21351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6197601" y="3963989"/>
            <a:ext cx="5592233" cy="2135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b="1">
              <a:solidFill>
                <a:prstClr val="black">
                  <a:tint val="75000"/>
                </a:prstClr>
              </a:solidFill>
              <a:latin typeface="Times New Roman" panose="02020603050405020304" pitchFamily="18" charset="0"/>
            </a:endParaRPr>
          </a:p>
        </p:txBody>
      </p:sp>
      <p:sp>
        <p:nvSpPr>
          <p:cNvPr id="7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b="1">
              <a:solidFill>
                <a:prstClr val="black">
                  <a:tint val="75000"/>
                </a:prstClr>
              </a:solidFill>
              <a:latin typeface="Times New Roman" panose="02020603050405020304" pitchFamily="18" charset="0"/>
            </a:endParaRPr>
          </a:p>
        </p:txBody>
      </p:sp>
      <p:sp>
        <p:nvSpPr>
          <p:cNvPr id="8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953147FF-5DCD-4D6E-9A0C-2831E6342758}" type="slidenum">
              <a:rPr lang="ru-RU" altLang="ru-RU" b="1" smtClean="0">
                <a:solidFill>
                  <a:prstClr val="black">
                    <a:tint val="75000"/>
                  </a:prstClr>
                </a:solidFill>
                <a:latin typeface="Times New Roman" panose="02020603050405020304" pitchFamily="18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 b="1">
              <a:solidFill>
                <a:prstClr val="black">
                  <a:tint val="75000"/>
                </a:prstClr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1289125"/>
      </p:ext>
    </p:extLst>
  </p:cSld>
  <p:clrMapOvr>
    <a:masterClrMapping/>
  </p:clrMapOvr>
  <p:transition spd="med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b="1">
              <a:solidFill>
                <a:prstClr val="black">
                  <a:tint val="75000"/>
                </a:prstClr>
              </a:solidFill>
              <a:latin typeface="Times New Roman" panose="02020603050405020304" pitchFamily="18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b="1">
              <a:solidFill>
                <a:prstClr val="black">
                  <a:tint val="75000"/>
                </a:prstClr>
              </a:solidFill>
              <a:latin typeface="Times New Roman" panose="02020603050405020304" pitchFamily="18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AFF9E7EB-1CBA-4461-8E66-57FEE2755FBB}" type="slidenum">
              <a:rPr lang="ru-RU" altLang="ru-RU" b="1" smtClean="0">
                <a:solidFill>
                  <a:prstClr val="black">
                    <a:tint val="75000"/>
                  </a:prstClr>
                </a:solidFill>
                <a:latin typeface="Times New Roman" panose="02020603050405020304" pitchFamily="18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 b="1">
              <a:solidFill>
                <a:prstClr val="black">
                  <a:tint val="75000"/>
                </a:prstClr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1866727"/>
      </p:ext>
    </p:extLst>
  </p:cSld>
  <p:clrMapOvr>
    <a:masterClrMapping/>
  </p:clrMapOvr>
  <p:transition spd="med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b="1">
              <a:solidFill>
                <a:prstClr val="black">
                  <a:tint val="75000"/>
                </a:prstClr>
              </a:solidFill>
              <a:latin typeface="Times New Roman" panose="02020603050405020304" pitchFamily="18" charset="0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b="1">
              <a:solidFill>
                <a:prstClr val="black">
                  <a:tint val="75000"/>
                </a:prstClr>
              </a:solidFill>
              <a:latin typeface="Times New Roman" panose="02020603050405020304" pitchFamily="18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018289A6-6B86-4EE8-B7EB-B79414C9AB46}" type="slidenum">
              <a:rPr lang="ru-RU" altLang="ru-RU" b="1" smtClean="0">
                <a:solidFill>
                  <a:prstClr val="black">
                    <a:tint val="75000"/>
                  </a:prstClr>
                </a:solidFill>
                <a:latin typeface="Times New Roman" panose="02020603050405020304" pitchFamily="18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 b="1">
              <a:solidFill>
                <a:prstClr val="black">
                  <a:tint val="75000"/>
                </a:prstClr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7833131"/>
      </p:ext>
    </p:extLst>
  </p:cSld>
  <p:clrMapOvr>
    <a:masterClrMapping/>
  </p:clrMapOvr>
  <p:transition spd="med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b="1">
              <a:solidFill>
                <a:prstClr val="black">
                  <a:tint val="75000"/>
                </a:prstClr>
              </a:solidFill>
              <a:latin typeface="Times New Roman" panose="02020603050405020304" pitchFamily="18" charset="0"/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b="1">
              <a:solidFill>
                <a:prstClr val="black">
                  <a:tint val="75000"/>
                </a:prstClr>
              </a:solidFill>
              <a:latin typeface="Times New Roman" panose="02020603050405020304" pitchFamily="18" charset="0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809A66F6-67FF-42B1-B5C2-4E5E475F8BE9}" type="slidenum">
              <a:rPr lang="ru-RU" altLang="ru-RU" b="1" smtClean="0">
                <a:solidFill>
                  <a:prstClr val="black">
                    <a:tint val="75000"/>
                  </a:prstClr>
                </a:solidFill>
                <a:latin typeface="Times New Roman" panose="02020603050405020304" pitchFamily="18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 b="1">
              <a:solidFill>
                <a:prstClr val="black">
                  <a:tint val="75000"/>
                </a:prstClr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9617025"/>
      </p:ext>
    </p:extLst>
  </p:cSld>
  <p:clrMapOvr>
    <a:masterClrMapping/>
  </p:clrMapOvr>
  <p:transition spd="med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b="1">
              <a:solidFill>
                <a:prstClr val="black">
                  <a:tint val="75000"/>
                </a:prstClr>
              </a:solidFill>
              <a:latin typeface="Times New Roman" panose="02020603050405020304" pitchFamily="18" charset="0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b="1">
              <a:solidFill>
                <a:prstClr val="black">
                  <a:tint val="75000"/>
                </a:prstClr>
              </a:solidFill>
              <a:latin typeface="Times New Roman" panose="02020603050405020304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B92272EF-5CD0-4A23-B1BC-990C56F92A52}" type="slidenum">
              <a:rPr lang="ru-RU" altLang="ru-RU" b="1" smtClean="0">
                <a:solidFill>
                  <a:prstClr val="black">
                    <a:tint val="75000"/>
                  </a:prstClr>
                </a:solidFill>
                <a:latin typeface="Times New Roman" panose="02020603050405020304" pitchFamily="18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 b="1">
              <a:solidFill>
                <a:prstClr val="black">
                  <a:tint val="75000"/>
                </a:prstClr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8384749"/>
      </p:ext>
    </p:extLst>
  </p:cSld>
  <p:clrMapOvr>
    <a:masterClrMapping/>
  </p:clrMapOvr>
  <p:transition spd="med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b="1">
              <a:solidFill>
                <a:prstClr val="black">
                  <a:tint val="75000"/>
                </a:prstClr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b="1">
              <a:solidFill>
                <a:prstClr val="black">
                  <a:tint val="75000"/>
                </a:prstClr>
              </a:solidFill>
              <a:latin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F6465F2-6C4C-4FD6-B630-63984ADDD4BF}" type="slidenum">
              <a:rPr lang="ru-RU" altLang="ru-RU" b="1" smtClean="0">
                <a:solidFill>
                  <a:prstClr val="black">
                    <a:tint val="75000"/>
                  </a:prstClr>
                </a:solidFill>
                <a:latin typeface="Times New Roman" panose="02020603050405020304" pitchFamily="18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 b="1">
              <a:solidFill>
                <a:prstClr val="black">
                  <a:tint val="75000"/>
                </a:prstClr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3986705"/>
      </p:ext>
    </p:extLst>
  </p:cSld>
  <p:clrMapOvr>
    <a:masterClrMapping/>
  </p:clrMapOvr>
  <p:transition spd="med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b="1">
              <a:solidFill>
                <a:prstClr val="black">
                  <a:tint val="75000"/>
                </a:prstClr>
              </a:solidFill>
              <a:latin typeface="Times New Roman" panose="02020603050405020304" pitchFamily="18" charset="0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b="1">
              <a:solidFill>
                <a:prstClr val="black">
                  <a:tint val="75000"/>
                </a:prstClr>
              </a:solidFill>
              <a:latin typeface="Times New Roman" panose="02020603050405020304" pitchFamily="18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85700FDB-E026-4E78-B4DB-78903A21F74C}" type="slidenum">
              <a:rPr lang="ru-RU" altLang="ru-RU" b="1" smtClean="0">
                <a:solidFill>
                  <a:prstClr val="black">
                    <a:tint val="75000"/>
                  </a:prstClr>
                </a:solidFill>
                <a:latin typeface="Times New Roman" panose="02020603050405020304" pitchFamily="18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 b="1">
              <a:solidFill>
                <a:prstClr val="black">
                  <a:tint val="75000"/>
                </a:prstClr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250442"/>
      </p:ext>
    </p:extLst>
  </p:cSld>
  <p:clrMapOvr>
    <a:masterClrMapping/>
  </p:clrMapOvr>
  <p:transition spd="med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b="1">
              <a:solidFill>
                <a:prstClr val="black">
                  <a:tint val="75000"/>
                </a:prstClr>
              </a:solidFill>
              <a:latin typeface="Times New Roman" panose="02020603050405020304" pitchFamily="18" charset="0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b="1">
              <a:solidFill>
                <a:prstClr val="black">
                  <a:tint val="75000"/>
                </a:prstClr>
              </a:solidFill>
              <a:latin typeface="Times New Roman" panose="02020603050405020304" pitchFamily="18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3635FF4A-A1E6-4684-8B5C-0DB1B72D5619}" type="slidenum">
              <a:rPr lang="ru-RU" altLang="ru-RU" b="1" smtClean="0">
                <a:solidFill>
                  <a:prstClr val="black">
                    <a:tint val="75000"/>
                  </a:prstClr>
                </a:solidFill>
                <a:latin typeface="Times New Roman" panose="02020603050405020304" pitchFamily="18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 b="1">
              <a:solidFill>
                <a:prstClr val="black">
                  <a:tint val="75000"/>
                </a:prstClr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433253"/>
      </p:ext>
    </p:extLst>
  </p:cSld>
  <p:clrMapOvr>
    <a:masterClrMapping/>
  </p:clrMapOvr>
  <p:transition spd="med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fld id="{1D8BD707-D9CF-40AE-B4C6-C98DA3205C09}" type="datetimeFigureOut">
              <a:rPr lang="en-US" sz="1350" smtClean="0">
                <a:solidFill>
                  <a:prstClr val="black">
                    <a:tint val="75000"/>
                  </a:prstClr>
                </a:solidFill>
              </a:rPr>
              <a:pPr defTabSz="685800"/>
              <a:t>2/18/2019</a:t>
            </a:fld>
            <a:endParaRPr lang="en-US" sz="135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endParaRPr lang="ru-RU" sz="135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fld id="{B6F15528-21DE-4FAA-801E-634DDDAF4B2B}" type="slidenum">
              <a:rPr lang="ru-RU" sz="1350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ru-RU" sz="135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1480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5" r:id="rId12"/>
    <p:sldLayoutId id="2147483706" r:id="rId13"/>
    <p:sldLayoutId id="2147483707" r:id="rId14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fld id="{1D8BD707-D9CF-40AE-B4C6-C98DA3205C09}" type="datetimeFigureOut">
              <a:rPr lang="en-US" sz="1350" smtClean="0">
                <a:solidFill>
                  <a:prstClr val="black">
                    <a:tint val="75000"/>
                  </a:prstClr>
                </a:solidFill>
              </a:rPr>
              <a:pPr defTabSz="685800"/>
              <a:t>2/18/2019</a:t>
            </a:fld>
            <a:endParaRPr lang="en-US" sz="135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endParaRPr lang="ru-RU" sz="135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fld id="{B6F15528-21DE-4FAA-801E-634DDDAF4B2B}" type="slidenum">
              <a:rPr lang="ru-RU" sz="1350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ru-RU" sz="135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4306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  <p:sldLayoutId id="2147483703" r:id="rId12"/>
    <p:sldLayoutId id="2147483704" r:id="rId13"/>
    <p:sldLayoutId id="2147483705" r:id="rId14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3.png"/><Relationship Id="rId5" Type="http://schemas.openxmlformats.org/officeDocument/2006/relationships/image" Target="../media/image21.png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3.png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25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10" Type="http://schemas.openxmlformats.org/officeDocument/2006/relationships/image" Target="../media/image26.png"/><Relationship Id="rId4" Type="http://schemas.openxmlformats.org/officeDocument/2006/relationships/diagramQuickStyle" Target="../diagrams/quickStyle2.xml"/><Relationship Id="rId9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3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172842" y="3180430"/>
            <a:ext cx="11384158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algn="ctr" defTabSz="685800"/>
            <a:r>
              <a:rPr lang="ru-RU" sz="4000" b="1" dirty="0">
                <a:solidFill>
                  <a:srgbClr val="FF0000"/>
                </a:solidFill>
              </a:rPr>
              <a:t>Опыт медицинской организации </a:t>
            </a:r>
            <a:endParaRPr lang="ru-RU" sz="4000" b="1" dirty="0" smtClean="0">
              <a:solidFill>
                <a:srgbClr val="FF0000"/>
              </a:solidFill>
            </a:endParaRPr>
          </a:p>
          <a:p>
            <a:pPr marL="9525" algn="ctr" defTabSz="685800"/>
            <a:r>
              <a:rPr lang="ru-RU" sz="4000" b="1" dirty="0" smtClean="0">
                <a:solidFill>
                  <a:srgbClr val="FF0000"/>
                </a:solidFill>
              </a:rPr>
              <a:t>ГБУЗ </a:t>
            </a:r>
            <a:r>
              <a:rPr lang="ru-RU" sz="4000" b="1" dirty="0">
                <a:solidFill>
                  <a:srgbClr val="FF0000"/>
                </a:solidFill>
              </a:rPr>
              <a:t>МО «Бюро СМЭ» в системе непрерывного медицинского образования </a:t>
            </a:r>
            <a:endParaRPr lang="ru-RU" sz="4000" b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33974" y="91430"/>
            <a:ext cx="959119" cy="1154925"/>
          </a:xfrm>
          <a:prstGeom prst="rect">
            <a:avLst/>
          </a:prstGeom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0" y="1506071"/>
            <a:ext cx="12192000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7667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620359" y="2363634"/>
            <a:ext cx="466344" cy="9144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/>
          <a:p>
            <a:pPr indent="0" algn="ctr">
              <a:lnSpc>
                <a:spcPts val="960"/>
              </a:lnSpc>
            </a:pPr>
            <a:endParaRPr lang="ru" sz="800" dirty="0">
              <a:latin typeface="Arial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566" y="1422400"/>
            <a:ext cx="11571354" cy="529166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39546" y="76200"/>
            <a:ext cx="688908" cy="83522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6242" y="76200"/>
            <a:ext cx="10040982" cy="1018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5854663"/>
      </p:ext>
    </p:extLst>
  </p:cSld>
  <p:clrMapOvr>
    <a:masterClrMapping/>
  </p:clrMapOvr>
  <p:transition spd="med">
    <p:fade thruBlk="1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742" y="1727198"/>
            <a:ext cx="4166657" cy="4874683"/>
          </a:xfrm>
          <a:prstGeom prst="rect">
            <a:avLst/>
          </a:prstGeom>
          <a:ln w="12700">
            <a:solidFill>
              <a:srgbClr val="7030A0"/>
            </a:solidFill>
          </a:ln>
        </p:spPr>
      </p:pic>
      <p:sp>
        <p:nvSpPr>
          <p:cNvPr id="4" name="Плюс 3"/>
          <p:cNvSpPr/>
          <p:nvPr/>
        </p:nvSpPr>
        <p:spPr>
          <a:xfrm>
            <a:off x="4572121" y="3572934"/>
            <a:ext cx="948267" cy="956732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с одним скругленным углом 5"/>
          <p:cNvSpPr/>
          <p:nvPr/>
        </p:nvSpPr>
        <p:spPr>
          <a:xfrm>
            <a:off x="5749110" y="3068305"/>
            <a:ext cx="3429000" cy="2455333"/>
          </a:xfrm>
          <a:prstGeom prst="round1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>
                  <a:solidFill>
                    <a:schemeClr val="bg1"/>
                  </a:solidFill>
                </a:ln>
                <a:solidFill>
                  <a:schemeClr val="tx1"/>
                </a:solidFill>
              </a:rPr>
              <a:t>КСЕРОКОПИИ ДОКУМЕНТОВ</a:t>
            </a:r>
          </a:p>
          <a:p>
            <a:pPr algn="ctr"/>
            <a:r>
              <a:rPr lang="ru-RU" sz="2400" b="1" dirty="0" smtClean="0">
                <a:ln>
                  <a:solidFill>
                    <a:schemeClr val="bg1"/>
                  </a:solidFill>
                </a:ln>
                <a:solidFill>
                  <a:schemeClr val="tx1"/>
                </a:solidFill>
              </a:rPr>
              <a:t>ЗАЯВЛЕНИЕ</a:t>
            </a:r>
          </a:p>
          <a:p>
            <a:pPr algn="ctr"/>
            <a:endParaRPr lang="ru-RU" b="1" dirty="0" smtClean="0">
              <a:ln>
                <a:solidFill>
                  <a:schemeClr val="bg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8" name="Правая фигурная скобка 7"/>
          <p:cNvSpPr/>
          <p:nvPr/>
        </p:nvSpPr>
        <p:spPr>
          <a:xfrm>
            <a:off x="9127432" y="1553633"/>
            <a:ext cx="558800" cy="4995334"/>
          </a:xfrm>
          <a:prstGeom prst="rightBrac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83821" y="2878667"/>
            <a:ext cx="1155060" cy="201843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7675" y="113581"/>
            <a:ext cx="10089823" cy="102307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61351" y="118533"/>
            <a:ext cx="707197" cy="85351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1057398"/>
            <a:ext cx="12235732" cy="79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8240526"/>
      </p:ext>
    </p:extLst>
  </p:cSld>
  <p:clrMapOvr>
    <a:masterClrMapping/>
  </p:clrMapOvr>
  <p:transition spd="med">
    <p:fade thruBlk="1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1519" y="1341370"/>
            <a:ext cx="4519749" cy="5410003"/>
          </a:xfrm>
          <a:prstGeom prst="rect">
            <a:avLst/>
          </a:prstGeom>
        </p:spPr>
      </p:pic>
      <p:pic>
        <p:nvPicPr>
          <p:cNvPr id="1026" name="Picture 2" descr="https://media-maxi.by/upload/medialibrary/264/%D0%9F%D1%80%D0%BE%D0%B4%D0%B2%D0%B8%D0%B6%D0%B5%D0%BD%D0%B8%D0%B5-%D1%81%D0%B0%D0%B9%D1%82%D0%B0.-%D0%9A%D0%BE%D0%BC%D0%BF%D0%BB%D0%B5%D0%BA%D1%81%D0%BD%D1%8B%D0%B9-%D0%BF%D0%BE%D0%B4%D1%85%D0%BE%D0%B4.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1661" y="3314439"/>
            <a:ext cx="5227979" cy="3139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7740636" y="4263390"/>
            <a:ext cx="1160477" cy="24497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ВЕСНА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9525000" y="4629150"/>
            <a:ext cx="1228725" cy="28575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ОСЕНЬ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44983" y="86841"/>
            <a:ext cx="1048388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525" algn="ctr" defTabSz="685800"/>
            <a:r>
              <a:rPr lang="ru-RU" sz="2800" b="1" dirty="0">
                <a:solidFill>
                  <a:srgbClr val="FF0000"/>
                </a:solidFill>
              </a:rPr>
              <a:t>ГБУЗ МО «БЮРО СМЭ» В СИСТЕМЕ НЕПРЕРЫВНОГО МЕДИЦИНСКОГО ОБРАЗОВАНИЯ </a:t>
            </a:r>
            <a:endParaRPr lang="ru-RU" sz="2800" b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58983" y="26362"/>
            <a:ext cx="840657" cy="101458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175752"/>
            <a:ext cx="12235732" cy="79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3369295"/>
      </p:ext>
    </p:extLst>
  </p:cSld>
  <p:clrMapOvr>
    <a:masterClrMapping/>
  </p:clrMapOvr>
  <p:transition spd="med">
    <p:fade thruBlk="1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82867" y="199774"/>
            <a:ext cx="802331" cy="968331"/>
          </a:xfrm>
          <a:prstGeom prst="rect">
            <a:avLst/>
          </a:prstGeom>
        </p:spPr>
      </p:pic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558058163"/>
              </p:ext>
            </p:extLst>
          </p:nvPr>
        </p:nvGraphicFramePr>
        <p:xfrm>
          <a:off x="1544943" y="1120225"/>
          <a:ext cx="8932443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367001" y="199774"/>
            <a:ext cx="1048388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525" algn="ctr" defTabSz="685800"/>
            <a:r>
              <a:rPr lang="ru-RU" sz="2800" b="1" dirty="0">
                <a:solidFill>
                  <a:srgbClr val="FF0000"/>
                </a:solidFill>
              </a:rPr>
              <a:t>ГБУЗ МО «БЮРО СМЭ» В СИСТЕМЕ НЕПРЕРЫВНОГО МЕДИЦИНСКОГО ОБРАЗОВАНИЯ </a:t>
            </a:r>
            <a:endParaRPr lang="ru-RU" sz="2800" b="1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1120225"/>
            <a:ext cx="12235732" cy="45719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29510" y="2964018"/>
            <a:ext cx="1683868" cy="1841864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i="1" dirty="0">
                <a:solidFill>
                  <a:srgbClr val="FF0000"/>
                </a:solidFill>
              </a:rPr>
              <a:t>ПРЕИМУЩЕСТВА </a:t>
            </a:r>
            <a:endParaRPr lang="ru-RU" sz="1600" b="1" i="1" dirty="0" smtClean="0">
              <a:solidFill>
                <a:srgbClr val="FF0000"/>
              </a:solidFill>
            </a:endParaRPr>
          </a:p>
          <a:p>
            <a:pPr algn="ctr"/>
            <a:r>
              <a:rPr lang="ru-RU" sz="1600" b="1" i="1" dirty="0" smtClean="0">
                <a:solidFill>
                  <a:srgbClr val="FF0000"/>
                </a:solidFill>
              </a:rPr>
              <a:t>ОБУЧЕНИЯ</a:t>
            </a:r>
            <a:endParaRPr lang="ru-RU" sz="1600" i="1" dirty="0">
              <a:solidFill>
                <a:srgbClr val="FF0000"/>
              </a:solidFill>
            </a:endParaRP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4478202"/>
      </p:ext>
    </p:extLst>
  </p:cSld>
  <p:clrMapOvr>
    <a:masterClrMapping/>
  </p:clrMapOvr>
  <p:transition spd="med">
    <p:fade thruBlk="1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158909946"/>
              </p:ext>
            </p:extLst>
          </p:nvPr>
        </p:nvGraphicFramePr>
        <p:xfrm>
          <a:off x="289249" y="2360646"/>
          <a:ext cx="5178490" cy="43294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17843" y="142873"/>
            <a:ext cx="10040982" cy="101812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158825" y="185206"/>
            <a:ext cx="707197" cy="85351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0" y="1120225"/>
            <a:ext cx="12235732" cy="4571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27291" y="2276669"/>
            <a:ext cx="6108441" cy="4581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5565374"/>
      </p:ext>
    </p:extLst>
  </p:cSld>
  <p:clrMapOvr>
    <a:masterClrMapping/>
  </p:clrMapOvr>
  <p:transition spd="med">
    <p:fade thruBlk="1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Прямоугольник 9"/>
          <p:cNvSpPr>
            <a:spLocks noChangeArrowheads="1"/>
          </p:cNvSpPr>
          <p:nvPr/>
        </p:nvSpPr>
        <p:spPr bwMode="auto">
          <a:xfrm>
            <a:off x="2894396" y="6232472"/>
            <a:ext cx="604867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ВСЕГО В 2018 ГОДУ –  36 БАЛЛОВ (КРЕДИТОВ)</a:t>
            </a:r>
            <a:endParaRPr lang="ru-RU" sz="2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/>
          </p:nvPr>
        </p:nvGraphicFramePr>
        <p:xfrm>
          <a:off x="1695796" y="1662544"/>
          <a:ext cx="8887684" cy="453450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65083">
                  <a:extLst>
                    <a:ext uri="{9D8B030D-6E8A-4147-A177-3AD203B41FA5}">
                      <a16:colId xmlns:a16="http://schemas.microsoft.com/office/drawing/2014/main" xmlns="" val="3099847240"/>
                    </a:ext>
                  </a:extLst>
                </a:gridCol>
                <a:gridCol w="5976000">
                  <a:extLst>
                    <a:ext uri="{9D8B030D-6E8A-4147-A177-3AD203B41FA5}">
                      <a16:colId xmlns:a16="http://schemas.microsoft.com/office/drawing/2014/main" xmlns="" val="2249647560"/>
                    </a:ext>
                  </a:extLst>
                </a:gridCol>
                <a:gridCol w="1276748">
                  <a:extLst>
                    <a:ext uri="{9D8B030D-6E8A-4147-A177-3AD203B41FA5}">
                      <a16:colId xmlns:a16="http://schemas.microsoft.com/office/drawing/2014/main" xmlns="" val="1381562520"/>
                    </a:ext>
                  </a:extLst>
                </a:gridCol>
                <a:gridCol w="1169853">
                  <a:extLst>
                    <a:ext uri="{9D8B030D-6E8A-4147-A177-3AD203B41FA5}">
                      <a16:colId xmlns:a16="http://schemas.microsoft.com/office/drawing/2014/main" xmlns="" val="2598167566"/>
                    </a:ext>
                  </a:extLst>
                </a:gridCol>
              </a:tblGrid>
              <a:tr h="900000">
                <a:tc>
                  <a:txBody>
                    <a:bodyPr/>
                    <a:lstStyle/>
                    <a:p>
                      <a:pPr indent="0" algn="ctr" defTabSz="0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№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Название образовательного мероприятия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Дата</a:t>
                      </a:r>
                    </a:p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проведения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Количество</a:t>
                      </a:r>
                    </a:p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кредитов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207003827"/>
                  </a:ext>
                </a:extLst>
              </a:tr>
              <a:tr h="547658">
                <a:tc>
                  <a:txBody>
                    <a:bodyPr/>
                    <a:lstStyle/>
                    <a:p>
                      <a:pPr indent="0" algn="ctr" defTabSz="0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1.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Научно-практическая конференция «Расстройство здоровья и смерть от действия низкой температуры» </a:t>
                      </a:r>
                      <a:endParaRPr lang="ru-RU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14.02.2018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</a:rPr>
                        <a:t>6</a:t>
                      </a:r>
                      <a:endParaRPr lang="ru-RU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863116079"/>
                  </a:ext>
                </a:extLst>
              </a:tr>
              <a:tr h="565265">
                <a:tc>
                  <a:txBody>
                    <a:bodyPr/>
                    <a:lstStyle/>
                    <a:p>
                      <a:pPr indent="0" algn="ctr" defTabSz="0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2.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Международный конгресс и научно-практическая школа «Актуальные вопросы судебной медицины и экспертной практики – 2018» </a:t>
                      </a:r>
                      <a:endParaRPr lang="ru-RU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18-20.04.18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</a:rPr>
                        <a:t>12</a:t>
                      </a:r>
                      <a:endParaRPr lang="ru-RU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985112383"/>
                  </a:ext>
                </a:extLst>
              </a:tr>
              <a:tr h="974850">
                <a:tc>
                  <a:txBody>
                    <a:bodyPr/>
                    <a:lstStyle/>
                    <a:p>
                      <a:pPr indent="0" algn="ctr" defTabSz="0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3.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Научно-практическая конференция Сопоставление заключительного клинического и судебно-медицинского / патолого-анатомического диагнозов – ключ к повышению качества оказания медицинской помощи и снижению показателей смертности в рамках реализации майских Указов Президента России»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20.06.2018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</a:rPr>
                        <a:t>6</a:t>
                      </a:r>
                      <a:endParaRPr lang="ru-RU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117621310"/>
                  </a:ext>
                </a:extLst>
              </a:tr>
              <a:tr h="612000">
                <a:tc>
                  <a:txBody>
                    <a:bodyPr/>
                    <a:lstStyle/>
                    <a:p>
                      <a:pPr indent="0" algn="ctr" defTabSz="0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4.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Научно-практической конференции «Достижение целевых показателей снижения смертности в рамках реализации майских Указов Президента России»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25.10.2018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</a:rPr>
                        <a:t>6</a:t>
                      </a:r>
                      <a:endParaRPr lang="ru-RU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4886936"/>
                  </a:ext>
                </a:extLst>
              </a:tr>
              <a:tr h="814699">
                <a:tc>
                  <a:txBody>
                    <a:bodyPr/>
                    <a:lstStyle/>
                    <a:p>
                      <a:pPr indent="0" algn="ctr" defTabSz="0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5.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Научно-практическая конференция Мониторинг острых отравлений химической этиологии»</a:t>
                      </a:r>
                    </a:p>
                    <a:p>
                      <a:pPr indent="0" algn="l">
                        <a:spcAft>
                          <a:spcPts val="0"/>
                        </a:spcAft>
                      </a:pPr>
                      <a:endParaRPr lang="ru-RU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07.11.2018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</a:rPr>
                        <a:t>6</a:t>
                      </a:r>
                      <a:endParaRPr lang="ru-RU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795188229"/>
                  </a:ext>
                </a:extLst>
              </a:tr>
            </a:tbl>
          </a:graphicData>
        </a:graphic>
      </p:graphicFrame>
      <p:sp>
        <p:nvSpPr>
          <p:cNvPr id="5" name="object 5">
            <a:extLst>
              <a:ext uri="{FF2B5EF4-FFF2-40B4-BE49-F238E27FC236}">
                <a16:creationId xmlns:a16="http://schemas.microsoft.com/office/drawing/2014/main" xmlns="" id="{8F4D01B6-054C-47C3-BCD9-725A3584C7B9}"/>
              </a:ext>
            </a:extLst>
          </p:cNvPr>
          <p:cNvSpPr/>
          <p:nvPr/>
        </p:nvSpPr>
        <p:spPr>
          <a:xfrm>
            <a:off x="147002" y="1472253"/>
            <a:ext cx="11897995" cy="0"/>
          </a:xfrm>
          <a:custGeom>
            <a:avLst/>
            <a:gdLst/>
            <a:ahLst/>
            <a:cxnLst/>
            <a:rect l="l" t="t" r="r" b="b"/>
            <a:pathLst>
              <a:path w="11897995">
                <a:moveTo>
                  <a:pt x="0" y="0"/>
                </a:moveTo>
                <a:lnTo>
                  <a:pt x="11897614" y="0"/>
                </a:lnTo>
              </a:path>
            </a:pathLst>
          </a:custGeom>
          <a:ln w="28956">
            <a:solidFill>
              <a:srgbClr val="C00000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B9BC2EA4-32AF-4004-87E7-1F404C27413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796" y="271388"/>
            <a:ext cx="2880000" cy="986347"/>
          </a:xfrm>
          <a:prstGeom prst="rect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8FD2095E-DE13-4A54-BB91-A929AF2E252E}"/>
              </a:ext>
            </a:extLst>
          </p:cNvPr>
          <p:cNvSpPr/>
          <p:nvPr/>
        </p:nvSpPr>
        <p:spPr>
          <a:xfrm>
            <a:off x="3135796" y="426738"/>
            <a:ext cx="784958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УЧЕБНЫЕ МЕРОПРИЯТИЯ </a:t>
            </a:r>
          </a:p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АССОЦИАЦИИ СМЭ</a:t>
            </a:r>
          </a:p>
        </p:txBody>
      </p:sp>
    </p:spTree>
    <p:extLst>
      <p:ext uri="{BB962C8B-B14F-4D97-AF65-F5344CB8AC3E}">
        <p14:creationId xmlns:p14="http://schemas.microsoft.com/office/powerpoint/2010/main" val="29009752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5"/>
          <p:cNvSpPr/>
          <p:nvPr/>
        </p:nvSpPr>
        <p:spPr>
          <a:xfrm>
            <a:off x="198689" y="1293332"/>
            <a:ext cx="11897995" cy="0"/>
          </a:xfrm>
          <a:custGeom>
            <a:avLst/>
            <a:gdLst/>
            <a:ahLst/>
            <a:cxnLst/>
            <a:rect l="l" t="t" r="r" b="b"/>
            <a:pathLst>
              <a:path w="11897995">
                <a:moveTo>
                  <a:pt x="0" y="0"/>
                </a:moveTo>
                <a:lnTo>
                  <a:pt x="11897614" y="0"/>
                </a:lnTo>
              </a:path>
            </a:pathLst>
          </a:custGeom>
          <a:ln w="28956">
            <a:solidFill>
              <a:srgbClr val="C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2"/>
          <p:cNvSpPr txBox="1">
            <a:spLocks/>
          </p:cNvSpPr>
          <p:nvPr/>
        </p:nvSpPr>
        <p:spPr>
          <a:xfrm>
            <a:off x="1969428" y="3244055"/>
            <a:ext cx="9154886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>
              <a:defRPr sz="6000" b="0" i="0">
                <a:solidFill>
                  <a:schemeClr val="tx1"/>
                </a:solidFill>
                <a:latin typeface="Corbel"/>
                <a:ea typeface="+mj-ea"/>
                <a:cs typeface="Corbel"/>
              </a:defRPr>
            </a:lvl1pPr>
          </a:lstStyle>
          <a:p>
            <a:pPr marL="1270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0" cap="none" spc="-5" normalizeH="0" baseline="0" noProof="0" dirty="0">
                <a:ln>
                  <a:noFill/>
                </a:ln>
                <a:solidFill>
                  <a:srgbClr val="C00000"/>
                </a:solidFill>
                <a:uLnTx/>
                <a:uFillTx/>
                <a:latin typeface="+mn-lt"/>
                <a:ea typeface="+mj-ea"/>
              </a:rPr>
              <a:t>Спасибо </a:t>
            </a:r>
            <a:r>
              <a:rPr kumimoji="0" lang="ru-RU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uLnTx/>
                <a:uFillTx/>
                <a:latin typeface="+mn-lt"/>
                <a:ea typeface="+mj-ea"/>
              </a:rPr>
              <a:t>за</a:t>
            </a:r>
            <a:r>
              <a:rPr kumimoji="0" lang="ru-RU" b="1" i="0" u="none" strike="noStrike" kern="0" cap="none" spc="-60" normalizeH="0" baseline="0" noProof="0" dirty="0">
                <a:ln>
                  <a:noFill/>
                </a:ln>
                <a:solidFill>
                  <a:srgbClr val="C00000"/>
                </a:solidFill>
                <a:uLnTx/>
                <a:uFillTx/>
                <a:latin typeface="+mn-lt"/>
                <a:ea typeface="+mj-ea"/>
              </a:rPr>
              <a:t> </a:t>
            </a:r>
            <a:r>
              <a:rPr kumimoji="0" lang="ru-RU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uLnTx/>
                <a:uFillTx/>
                <a:latin typeface="+mn-lt"/>
                <a:ea typeface="+mj-ea"/>
              </a:rPr>
              <a:t>внимание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24314" y="97872"/>
            <a:ext cx="900282" cy="1078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1485560"/>
      </p:ext>
    </p:extLst>
  </p:cSld>
  <p:clrMapOvr>
    <a:masterClrMapping/>
  </p:clrMapOvr>
  <p:transition spd="med"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999247" y="1117701"/>
            <a:ext cx="2548128" cy="428142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ctr">
              <a:lnSpc>
                <a:spcPts val="1590"/>
              </a:lnSpc>
            </a:pPr>
            <a:r>
              <a:rPr lang="ru" sz="1300" b="1" dirty="0">
                <a:solidFill>
                  <a:srgbClr val="18375E"/>
                </a:solidFill>
                <a:latin typeface="Calibri"/>
              </a:rPr>
              <a:t>НЕПРЕРЫВНОЕ</a:t>
            </a:r>
          </a:p>
          <a:p>
            <a:pPr>
              <a:lnSpc>
                <a:spcPts val="1590"/>
              </a:lnSpc>
            </a:pPr>
            <a:r>
              <a:rPr lang="ru" sz="1300" b="1" dirty="0">
                <a:solidFill>
                  <a:srgbClr val="18375E"/>
                </a:solidFill>
                <a:latin typeface="Calibri"/>
              </a:rPr>
              <a:t>ПРОФЕССИОНАЛЬНОЕ РАЗВИТИЕ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218545" y="1530096"/>
            <a:ext cx="2281382" cy="196363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/>
          <a:p>
            <a:pPr algn="ctr">
              <a:lnSpc>
                <a:spcPts val="1280"/>
              </a:lnSpc>
            </a:pPr>
            <a:r>
              <a:rPr lang="ru" sz="1400" b="1" dirty="0">
                <a:solidFill>
                  <a:srgbClr val="18375E"/>
                </a:solidFill>
                <a:latin typeface="Calibri"/>
              </a:rPr>
              <a:t>Повышение</a:t>
            </a:r>
            <a:r>
              <a:rPr lang="ru" sz="1400" dirty="0">
                <a:solidFill>
                  <a:srgbClr val="18375E"/>
                </a:solidFill>
                <a:latin typeface="Calibri"/>
              </a:rPr>
              <a:t> </a:t>
            </a:r>
            <a:r>
              <a:rPr lang="ru-RU" sz="1400" b="1" dirty="0" err="1">
                <a:solidFill>
                  <a:srgbClr val="18375E"/>
                </a:solidFill>
                <a:latin typeface="Calibri"/>
              </a:rPr>
              <a:t>кв</a:t>
            </a:r>
            <a:r>
              <a:rPr lang="ru" sz="1400" b="1" dirty="0">
                <a:solidFill>
                  <a:srgbClr val="18375E"/>
                </a:solidFill>
                <a:latin typeface="Calibri"/>
              </a:rPr>
              <a:t>алификаци</a:t>
            </a:r>
            <a:r>
              <a:rPr lang="ru-RU" sz="1400" b="1" dirty="0">
                <a:solidFill>
                  <a:srgbClr val="18375E"/>
                </a:solidFill>
                <a:latin typeface="Calibri"/>
              </a:rPr>
              <a:t>и</a:t>
            </a:r>
            <a:endParaRPr lang="ru" sz="1400" dirty="0">
              <a:solidFill>
                <a:srgbClr val="18375E"/>
              </a:solidFill>
              <a:latin typeface="Calibri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934691" y="2318497"/>
            <a:ext cx="2127781" cy="471067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ctr">
              <a:lnSpc>
                <a:spcPts val="1200"/>
              </a:lnSpc>
            </a:pPr>
            <a:r>
              <a:rPr lang="ru" sz="1400" b="1" dirty="0">
                <a:solidFill>
                  <a:srgbClr val="18375E"/>
                </a:solidFill>
                <a:latin typeface="Calibri"/>
              </a:rPr>
              <a:t>Повышение квалификации в течение 5 лет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7120128" y="2133599"/>
            <a:ext cx="2346960" cy="457201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lIns="0" tIns="0" rIns="0" bIns="0">
            <a:noAutofit/>
          </a:bodyPr>
          <a:lstStyle/>
          <a:p>
            <a:pPr algn="ctr">
              <a:lnSpc>
                <a:spcPts val="1200"/>
              </a:lnSpc>
            </a:pPr>
            <a:r>
              <a:rPr lang="ru" sz="1400" b="1" dirty="0">
                <a:solidFill>
                  <a:srgbClr val="18375E"/>
                </a:solidFill>
                <a:latin typeface="Calibri"/>
              </a:rPr>
              <a:t>Итоговая аттестация, Получение документа о квалификации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743201" y="3145535"/>
            <a:ext cx="2227856" cy="466988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/>
          <a:p>
            <a:pPr>
              <a:lnSpc>
                <a:spcPts val="1280"/>
              </a:lnSpc>
            </a:pPr>
            <a:r>
              <a:rPr lang="ru" sz="1400" b="1" dirty="0">
                <a:solidFill>
                  <a:srgbClr val="18375E"/>
                </a:solidFill>
                <a:latin typeface="Calibri"/>
              </a:rPr>
              <a:t>Профессиональная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892275" y="3360497"/>
            <a:ext cx="1042416" cy="214729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/>
          <a:p>
            <a:pPr algn="ctr">
              <a:lnSpc>
                <a:spcPts val="1280"/>
              </a:lnSpc>
            </a:pPr>
            <a:r>
              <a:rPr lang="ru" sz="1400" b="1" dirty="0">
                <a:solidFill>
                  <a:srgbClr val="18375E"/>
                </a:solidFill>
                <a:latin typeface="Calibri"/>
              </a:rPr>
              <a:t>переподготовка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6415209" y="2956498"/>
            <a:ext cx="2433027" cy="453228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lIns="0" tIns="0" rIns="0" bIns="0">
            <a:noAutofit/>
          </a:bodyPr>
          <a:lstStyle/>
          <a:p>
            <a:pPr algn="ctr">
              <a:lnSpc>
                <a:spcPts val="1200"/>
              </a:lnSpc>
            </a:pPr>
            <a:r>
              <a:rPr lang="ru" sz="1400" b="1" dirty="0">
                <a:solidFill>
                  <a:srgbClr val="18375E"/>
                </a:solidFill>
                <a:latin typeface="Calibri"/>
              </a:rPr>
              <a:t>Итоговая аттестация, Получение документа о квалификации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9899903" y="1712408"/>
            <a:ext cx="1303805" cy="481306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ts val="1280"/>
              </a:lnSpc>
            </a:pPr>
            <a:r>
              <a:rPr lang="ru" sz="1400" b="1" dirty="0">
                <a:solidFill>
                  <a:srgbClr val="FF0000"/>
                </a:solidFill>
                <a:latin typeface="Calibri"/>
              </a:rPr>
              <a:t>Периодическая</a:t>
            </a:r>
          </a:p>
          <a:p>
            <a:pPr marL="101600">
              <a:lnSpc>
                <a:spcPts val="1280"/>
              </a:lnSpc>
            </a:pPr>
            <a:r>
              <a:rPr lang="ru" sz="1400" b="1" dirty="0">
                <a:solidFill>
                  <a:srgbClr val="FF0000"/>
                </a:solidFill>
                <a:latin typeface="Calibri"/>
              </a:rPr>
              <a:t>аккредитация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9618286" y="2646864"/>
            <a:ext cx="1753802" cy="617544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ctr">
              <a:lnSpc>
                <a:spcPts val="1200"/>
              </a:lnSpc>
            </a:pPr>
            <a:r>
              <a:rPr lang="ru" sz="1400" b="1" dirty="0">
                <a:solidFill>
                  <a:srgbClr val="FF0000"/>
                </a:solidFill>
                <a:latin typeface="Calibri"/>
              </a:rPr>
              <a:t>Первичная</a:t>
            </a:r>
          </a:p>
          <a:p>
            <a:pPr>
              <a:lnSpc>
                <a:spcPts val="1200"/>
              </a:lnSpc>
            </a:pPr>
            <a:r>
              <a:rPr lang="ru" sz="1400" b="1" dirty="0">
                <a:solidFill>
                  <a:srgbClr val="FF0000"/>
                </a:solidFill>
                <a:latin typeface="Calibri"/>
              </a:rPr>
              <a:t>специализированная</a:t>
            </a:r>
          </a:p>
          <a:p>
            <a:pPr algn="ctr">
              <a:lnSpc>
                <a:spcPts val="1200"/>
              </a:lnSpc>
            </a:pPr>
            <a:r>
              <a:rPr lang="ru" sz="1400" b="1" dirty="0">
                <a:solidFill>
                  <a:srgbClr val="FF0000"/>
                </a:solidFill>
                <a:latin typeface="Calibri"/>
              </a:rPr>
              <a:t>аккредитация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1944625" y="3852672"/>
            <a:ext cx="1880616" cy="65997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ctr">
              <a:lnSpc>
                <a:spcPts val="1632"/>
              </a:lnSpc>
            </a:pPr>
            <a:r>
              <a:rPr lang="ru" sz="1400" b="1" dirty="0">
                <a:solidFill>
                  <a:srgbClr val="18375E"/>
                </a:solidFill>
                <a:latin typeface="Calibri"/>
              </a:rPr>
              <a:t>Обучение в ординатуре 1 -5 лет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5077968" y="3712463"/>
            <a:ext cx="2988056" cy="593373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lIns="0" tIns="0" rIns="0" bIns="0">
            <a:noAutofit/>
          </a:bodyPr>
          <a:lstStyle/>
          <a:p>
            <a:pPr algn="ctr">
              <a:lnSpc>
                <a:spcPts val="1200"/>
              </a:lnSpc>
            </a:pPr>
            <a:endParaRPr lang="ru" sz="1400" b="1" dirty="0">
              <a:solidFill>
                <a:srgbClr val="18375E"/>
              </a:solidFill>
              <a:latin typeface="Calibri"/>
            </a:endParaRPr>
          </a:p>
          <a:p>
            <a:pPr algn="ctr">
              <a:lnSpc>
                <a:spcPts val="1200"/>
              </a:lnSpc>
            </a:pPr>
            <a:r>
              <a:rPr lang="ru" sz="1400" b="1" dirty="0">
                <a:solidFill>
                  <a:srgbClr val="18375E"/>
                </a:solidFill>
                <a:latin typeface="Calibri"/>
              </a:rPr>
              <a:t>Государственная итоговая аттестация, получение </a:t>
            </a:r>
            <a:r>
              <a:rPr lang="ru-RU" sz="1400" b="1" dirty="0">
                <a:solidFill>
                  <a:srgbClr val="18375E"/>
                </a:solidFill>
                <a:latin typeface="Calibri"/>
              </a:rPr>
              <a:t>документа</a:t>
            </a:r>
            <a:r>
              <a:rPr lang="ru" sz="1400" b="1" dirty="0">
                <a:solidFill>
                  <a:srgbClr val="18375E"/>
                </a:solidFill>
                <a:latin typeface="Calibri"/>
              </a:rPr>
              <a:t> о</a:t>
            </a:r>
            <a:r>
              <a:rPr lang="ru-RU" sz="1400" b="1" dirty="0">
                <a:solidFill>
                  <a:srgbClr val="18375E"/>
                </a:solidFill>
                <a:latin typeface="Calibri"/>
              </a:rPr>
              <a:t>б окончании ординатуры</a:t>
            </a:r>
            <a:endParaRPr lang="ru" sz="1400" b="1" dirty="0">
              <a:solidFill>
                <a:srgbClr val="18375E"/>
              </a:solidFill>
              <a:latin typeface="Calibri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8693236" y="3455508"/>
            <a:ext cx="1739514" cy="623916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ctr">
              <a:lnSpc>
                <a:spcPts val="1200"/>
              </a:lnSpc>
            </a:pPr>
            <a:r>
              <a:rPr lang="ru" sz="1400" b="1" dirty="0">
                <a:solidFill>
                  <a:srgbClr val="FF0000"/>
                </a:solidFill>
                <a:latin typeface="Calibri"/>
              </a:rPr>
              <a:t>Первичная специализированная аккредитация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1764145" y="4648200"/>
            <a:ext cx="747407" cy="280416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/>
          <a:p>
            <a:pPr>
              <a:lnSpc>
                <a:spcPts val="1590"/>
              </a:lnSpc>
            </a:pPr>
            <a:r>
              <a:rPr lang="ru" sz="1300" b="1" dirty="0">
                <a:solidFill>
                  <a:srgbClr val="18375E"/>
                </a:solidFill>
                <a:latin typeface="Calibri"/>
              </a:rPr>
              <a:t>Получение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1847088" y="4882896"/>
            <a:ext cx="618744" cy="73152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/>
          <a:p>
            <a:pPr algn="ctr">
              <a:lnSpc>
                <a:spcPts val="1590"/>
              </a:lnSpc>
            </a:pPr>
            <a:r>
              <a:rPr lang="ru" sz="1300" b="1" dirty="0">
                <a:solidFill>
                  <a:srgbClr val="18375E"/>
                </a:solidFill>
                <a:latin typeface="Calibri"/>
              </a:rPr>
              <a:t>высшего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1676400" y="5004816"/>
            <a:ext cx="914400" cy="131064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/>
          <a:p>
            <a:pPr>
              <a:lnSpc>
                <a:spcPts val="1590"/>
              </a:lnSpc>
            </a:pPr>
            <a:r>
              <a:rPr lang="ru" sz="1300" b="1" dirty="0">
                <a:solidFill>
                  <a:srgbClr val="18375E"/>
                </a:solidFill>
                <a:latin typeface="Calibri"/>
              </a:rPr>
              <a:t>образования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1889760" y="5212080"/>
            <a:ext cx="487680" cy="1066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/>
          <a:p>
            <a:pPr algn="ctr">
              <a:lnSpc>
                <a:spcPts val="1590"/>
              </a:lnSpc>
            </a:pPr>
            <a:r>
              <a:rPr lang="ru" sz="1300" b="1">
                <a:solidFill>
                  <a:srgbClr val="18375E"/>
                </a:solidFill>
                <a:latin typeface="Calibri"/>
              </a:rPr>
              <a:t>5-6 лет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3713432" y="4619834"/>
            <a:ext cx="3786495" cy="436290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lIns="0" tIns="0" rIns="0" bIns="0">
            <a:noAutofit/>
          </a:bodyPr>
          <a:lstStyle/>
          <a:p>
            <a:pPr algn="ctr">
              <a:lnSpc>
                <a:spcPts val="1200"/>
              </a:lnSpc>
            </a:pPr>
            <a:r>
              <a:rPr lang="ru" sz="1400" b="1" dirty="0">
                <a:solidFill>
                  <a:srgbClr val="18375E"/>
                </a:solidFill>
                <a:latin typeface="Calibri"/>
              </a:rPr>
              <a:t>Государственная итоговая аттестация, получение диплома о высшем образовании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8525256" y="4376420"/>
            <a:ext cx="2121409" cy="679704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marL="152400" algn="ctr">
              <a:lnSpc>
                <a:spcPts val="1280"/>
              </a:lnSpc>
            </a:pPr>
            <a:r>
              <a:rPr lang="ru" sz="1400" b="1" dirty="0">
                <a:solidFill>
                  <a:srgbClr val="FF0000"/>
                </a:solidFill>
                <a:latin typeface="Calibri"/>
              </a:rPr>
              <a:t>Первичная</a:t>
            </a:r>
          </a:p>
          <a:p>
            <a:pPr algn="ctr">
              <a:lnSpc>
                <a:spcPts val="1280"/>
              </a:lnSpc>
            </a:pPr>
            <a:r>
              <a:rPr lang="ru" sz="1400" b="1" dirty="0">
                <a:solidFill>
                  <a:srgbClr val="FF0000"/>
                </a:solidFill>
                <a:latin typeface="Calibri"/>
              </a:rPr>
              <a:t>аккредитация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2465832" y="5542735"/>
            <a:ext cx="3236976" cy="451104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lIns="0" tIns="0" rIns="0" bIns="0">
            <a:noAutofit/>
          </a:bodyPr>
          <a:lstStyle/>
          <a:p>
            <a:pPr algn="ctr">
              <a:lnSpc>
                <a:spcPts val="1200"/>
              </a:lnSpc>
            </a:pPr>
            <a:endParaRPr lang="ru" sz="1400" b="1" dirty="0">
              <a:solidFill>
                <a:srgbClr val="18375E"/>
              </a:solidFill>
              <a:latin typeface="Calibri"/>
            </a:endParaRPr>
          </a:p>
          <a:p>
            <a:pPr algn="ctr">
              <a:lnSpc>
                <a:spcPts val="1200"/>
              </a:lnSpc>
            </a:pPr>
            <a:r>
              <a:rPr lang="ru" sz="1400" b="1" dirty="0">
                <a:solidFill>
                  <a:srgbClr val="18375E"/>
                </a:solidFill>
                <a:latin typeface="Calibri"/>
              </a:rPr>
              <a:t>Сдача Единого государственного экзамена, рейтинг абитуриентов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1658111" y="6138672"/>
            <a:ext cx="2839997" cy="587262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lIns="0" tIns="0" rIns="0" bIns="0">
            <a:noAutofit/>
          </a:bodyPr>
          <a:lstStyle/>
          <a:p>
            <a:pPr algn="ctr">
              <a:lnSpc>
                <a:spcPts val="1200"/>
              </a:lnSpc>
            </a:pPr>
            <a:endParaRPr lang="ru" sz="1400" b="1" dirty="0">
              <a:solidFill>
                <a:srgbClr val="18375E"/>
              </a:solidFill>
              <a:latin typeface="Calibri"/>
            </a:endParaRPr>
          </a:p>
          <a:p>
            <a:pPr algn="ctr">
              <a:lnSpc>
                <a:spcPts val="1200"/>
              </a:lnSpc>
            </a:pPr>
            <a:r>
              <a:rPr lang="ru" sz="1400" b="1" dirty="0">
                <a:solidFill>
                  <a:srgbClr val="18375E"/>
                </a:solidFill>
                <a:latin typeface="Calibri"/>
              </a:rPr>
              <a:t>Предпрофессиональная подготовка (предуниверсариумы, лицеи)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11400931" y="1162872"/>
            <a:ext cx="507909" cy="5563062"/>
          </a:xfrm>
          <a:prstGeom prst="rect">
            <a:avLst/>
          </a:prstGeom>
        </p:spPr>
        <p:txBody>
          <a:bodyPr vert="vert270" lIns="0" tIns="0" rIns="0" bIns="0">
            <a:noAutofit/>
          </a:bodyPr>
          <a:lstStyle/>
          <a:p>
            <a:pPr algn="ctr">
              <a:lnSpc>
                <a:spcPts val="1200"/>
              </a:lnSpc>
            </a:pPr>
            <a:endParaRPr lang="ru" sz="1400" dirty="0">
              <a:solidFill>
                <a:schemeClr val="accent1">
                  <a:lumMod val="50000"/>
                </a:schemeClr>
              </a:solidFill>
              <a:latin typeface="Arial"/>
            </a:endParaRPr>
          </a:p>
          <a:p>
            <a:pPr algn="ctr">
              <a:lnSpc>
                <a:spcPts val="1200"/>
              </a:lnSpc>
            </a:pPr>
            <a:r>
              <a:rPr lang="ru" sz="1600" b="1" dirty="0">
                <a:solidFill>
                  <a:schemeClr val="accent1">
                    <a:lumMod val="50000"/>
                  </a:schemeClr>
                </a:solidFill>
              </a:rPr>
              <a:t>САМОСТОЯТЕЛЬНАЯ ПРОФЕССИОНАЛЬНАЯ ДЕЯТЕЛЬНОСТЬ</a:t>
            </a:r>
          </a:p>
        </p:txBody>
      </p:sp>
      <p:cxnSp>
        <p:nvCxnSpPr>
          <p:cNvPr id="28" name="Прямая со стрелкой 27"/>
          <p:cNvCxnSpPr/>
          <p:nvPr/>
        </p:nvCxnSpPr>
        <p:spPr>
          <a:xfrm flipV="1">
            <a:off x="1649290" y="1530095"/>
            <a:ext cx="6306326" cy="457001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flipH="1">
            <a:off x="1944624" y="5526024"/>
            <a:ext cx="46329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flipH="1">
            <a:off x="2911517" y="4608576"/>
            <a:ext cx="77656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flipH="1">
            <a:off x="3825241" y="3712464"/>
            <a:ext cx="1314027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flipH="1">
            <a:off x="4331208" y="2956560"/>
            <a:ext cx="209499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flipH="1">
            <a:off x="5437633" y="2133600"/>
            <a:ext cx="1945301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Прямоугольник 30"/>
          <p:cNvSpPr/>
          <p:nvPr/>
        </p:nvSpPr>
        <p:spPr>
          <a:xfrm>
            <a:off x="1055044" y="264346"/>
            <a:ext cx="101260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17375E"/>
                </a:solidFill>
              </a:rPr>
              <a:t>ЭТАПЫ ПОЛУЧЕНИЯ ВЫСШЕГО МЕДИЦИНСКОГО ОБРАЗОВАНИЯ В РФ</a:t>
            </a:r>
            <a:endParaRPr lang="ru-RU" sz="2400" dirty="0"/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7499927" y="1893455"/>
            <a:ext cx="2555148" cy="5372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5172902" y="3575227"/>
            <a:ext cx="3675334" cy="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6246183" y="2771663"/>
            <a:ext cx="3675334" cy="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3934691" y="4456177"/>
            <a:ext cx="5236203" cy="12191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" name="Рисунок 3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58983" y="181609"/>
            <a:ext cx="591803" cy="707917"/>
          </a:xfrm>
          <a:prstGeom prst="rect">
            <a:avLst/>
          </a:prstGeom>
        </p:spPr>
      </p:pic>
      <p:pic>
        <p:nvPicPr>
          <p:cNvPr id="42" name="Рисунок 4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93204"/>
            <a:ext cx="12235732" cy="79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9154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106174" y="2649034"/>
            <a:ext cx="776377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/>
              <a:t> </a:t>
            </a:r>
            <a:r>
              <a:rPr lang="ru-RU" sz="2800" i="1" dirty="0" err="1" smtClean="0"/>
              <a:t>ст</a:t>
            </a:r>
            <a:r>
              <a:rPr lang="ru-RU" sz="2800" i="1" dirty="0" smtClean="0"/>
              <a:t> 196</a:t>
            </a:r>
            <a:r>
              <a:rPr lang="ru-RU" sz="2800" i="1" dirty="0"/>
              <a:t>. «</a:t>
            </a:r>
            <a:r>
              <a:rPr lang="ru-RU" sz="2800" i="1" dirty="0" smtClean="0"/>
              <a:t>работодатель обязан проводить профессиональное обучение или дополнительное профессиональное образование </a:t>
            </a:r>
            <a:r>
              <a:rPr lang="ru-RU" sz="2800" i="1" dirty="0" smtClean="0"/>
              <a:t>работников».</a:t>
            </a:r>
            <a:endParaRPr lang="ru-RU" sz="2800" i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5166" y="16930688"/>
            <a:ext cx="10560284" cy="14076405"/>
          </a:xfrm>
          <a:prstGeom prst="rect">
            <a:avLst/>
          </a:prstGeom>
        </p:spPr>
      </p:pic>
      <p:pic>
        <p:nvPicPr>
          <p:cNvPr id="1026" name="Picture 2" descr="http://www.sibcpr.ru/wp-content/uploads/2018/05/1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764" y="1316190"/>
            <a:ext cx="3692123" cy="5216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-1" y="102933"/>
            <a:ext cx="1186994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«ТРУДОВОЙ КОДЕКС РОССИЙСКОЙ ФЕДЕРАЦИИ» ОТ 30.12.2001 N 197-ФЗ  </a:t>
            </a:r>
          </a:p>
          <a:p>
            <a:pPr algn="ctr"/>
            <a:r>
              <a:rPr lang="ru-RU" sz="2000" b="1" i="1" dirty="0" smtClean="0"/>
              <a:t>(РЕД. ОТ 27.12.2018)</a:t>
            </a:r>
            <a:endParaRPr lang="ru-RU" sz="2000" b="1" i="1" dirty="0"/>
          </a:p>
        </p:txBody>
      </p:sp>
    </p:spTree>
    <p:extLst>
      <p:ext uri="{BB962C8B-B14F-4D97-AF65-F5344CB8AC3E}">
        <p14:creationId xmlns:p14="http://schemas.microsoft.com/office/powerpoint/2010/main" val="1287276283"/>
      </p:ext>
    </p:extLst>
  </p:cSld>
  <p:clrMapOvr>
    <a:masterClrMapping/>
  </p:clrMapOvr>
  <p:transition spd="med">
    <p:fade thruBlk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t="9414"/>
          <a:stretch/>
        </p:blipFill>
        <p:spPr>
          <a:xfrm>
            <a:off x="516362" y="601133"/>
            <a:ext cx="10852015" cy="2057164"/>
          </a:xfrm>
          <a:prstGeom prst="rect">
            <a:avLst/>
          </a:prstGeom>
          <a:ln>
            <a:solidFill>
              <a:srgbClr val="7030A0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877" y="3534444"/>
            <a:ext cx="10858500" cy="2847975"/>
          </a:xfrm>
          <a:prstGeom prst="rect">
            <a:avLst/>
          </a:prstGeom>
          <a:ln>
            <a:solidFill>
              <a:srgbClr val="7030A0"/>
            </a:solidFill>
          </a:ln>
        </p:spPr>
      </p:pic>
    </p:spTree>
    <p:extLst>
      <p:ext uri="{BB962C8B-B14F-4D97-AF65-F5344CB8AC3E}">
        <p14:creationId xmlns:p14="http://schemas.microsoft.com/office/powerpoint/2010/main" val="491937395"/>
      </p:ext>
    </p:extLst>
  </p:cSld>
  <p:clrMapOvr>
    <a:masterClrMapping/>
  </p:clrMapOvr>
  <p:transition spd="med">
    <p:fade thruBlk="1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7727" y="1149532"/>
            <a:ext cx="3261879" cy="4892818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softRound"/>
            <a:extrusionClr>
              <a:srgbClr val="000000"/>
            </a:extrusionClr>
          </a:sp3d>
        </p:spPr>
      </p:pic>
      <p:sp>
        <p:nvSpPr>
          <p:cNvPr id="5" name="Прямоугольник 4"/>
          <p:cNvSpPr/>
          <p:nvPr/>
        </p:nvSpPr>
        <p:spPr>
          <a:xfrm>
            <a:off x="0" y="1149532"/>
            <a:ext cx="4194847" cy="192024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НЕОБХОДИМОСТЬ ПОЛУЧЕНИЯ</a:t>
            </a:r>
          </a:p>
          <a:p>
            <a:pPr algn="ctr"/>
            <a:r>
              <a:rPr lang="ru-RU" sz="2800" b="1" dirty="0" smtClean="0"/>
              <a:t>ОБРАЗОВАНИЯ </a:t>
            </a:r>
          </a:p>
          <a:p>
            <a:pPr algn="ctr"/>
            <a:r>
              <a:rPr lang="ru-RU" sz="2800" b="1" dirty="0" smtClean="0"/>
              <a:t>В РАМКАХ НМО</a:t>
            </a:r>
            <a:endParaRPr lang="ru-RU" sz="28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822486" y="1005840"/>
            <a:ext cx="4199697" cy="2272937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НЕВОЗМОЖНОСТЬ РЕАЛИЗОВАТЬ </a:t>
            </a:r>
          </a:p>
          <a:p>
            <a:pPr algn="ctr"/>
            <a:r>
              <a:rPr lang="ru-RU" sz="2800" b="1" dirty="0" smtClean="0"/>
              <a:t>ИНДИВИДУАЛЬНЫЙ  ПЛАН ОБУЧЕНИЯ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2818890651"/>
      </p:ext>
    </p:extLst>
  </p:cSld>
  <p:clrMapOvr>
    <a:masterClrMapping/>
  </p:clrMapOvr>
  <p:transition spd="med">
    <p:fade thruBlk="1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2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000" b="1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000" b="1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000" b="1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000" b="1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000" b="1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fld id="{EEDAE5A3-3DE4-47A9-982C-3B9644D6C233}" type="slidenum">
              <a:rPr lang="ru-RU" altLang="ru-RU" sz="1800">
                <a:solidFill>
                  <a:srgbClr val="FFFFFF"/>
                </a:solidFill>
              </a:rPr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t>6</a:t>
            </a:fld>
            <a:endParaRPr lang="ru-RU" altLang="ru-RU" sz="1800" dirty="0">
              <a:solidFill>
                <a:srgbClr val="FFFFFF"/>
              </a:solidFill>
            </a:endParaRPr>
          </a:p>
        </p:txBody>
      </p:sp>
      <p:sp>
        <p:nvSpPr>
          <p:cNvPr id="6" name="object 5"/>
          <p:cNvSpPr/>
          <p:nvPr/>
        </p:nvSpPr>
        <p:spPr>
          <a:xfrm>
            <a:off x="148589" y="1206246"/>
            <a:ext cx="11897995" cy="0"/>
          </a:xfrm>
          <a:custGeom>
            <a:avLst/>
            <a:gdLst/>
            <a:ahLst/>
            <a:cxnLst/>
            <a:rect l="l" t="t" r="r" b="b"/>
            <a:pathLst>
              <a:path w="11897995">
                <a:moveTo>
                  <a:pt x="0" y="0"/>
                </a:moveTo>
                <a:lnTo>
                  <a:pt x="11897614" y="0"/>
                </a:lnTo>
              </a:path>
            </a:pathLst>
          </a:custGeom>
          <a:ln w="28956">
            <a:solidFill>
              <a:srgbClr val="C00000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2878" y="68847"/>
            <a:ext cx="890904" cy="1072783"/>
          </a:xfrm>
          <a:prstGeom prst="rect">
            <a:avLst/>
          </a:prstGeom>
        </p:spPr>
      </p:pic>
      <p:sp>
        <p:nvSpPr>
          <p:cNvPr id="7" name="Объект 3"/>
          <p:cNvSpPr txBox="1">
            <a:spLocks/>
          </p:cNvSpPr>
          <p:nvPr/>
        </p:nvSpPr>
        <p:spPr>
          <a:xfrm>
            <a:off x="148588" y="1600200"/>
            <a:ext cx="11814811" cy="49625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fontAlgn="base">
              <a:lnSpc>
                <a:spcPct val="90000"/>
              </a:lnSpc>
              <a:spcBef>
                <a:spcPts val="75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/>
            </a:pPr>
            <a:r>
              <a:rPr lang="ru-RU" sz="2400" b="1" dirty="0"/>
              <a:t>Современные возможности судебно-медицинской экспертизы закрытой тупой травмы грудной клетки: диагностика механизмов, последовательности и прижизненности и давности переломов ребер. </a:t>
            </a:r>
            <a:r>
              <a:rPr lang="ru-RU" sz="2400" b="1" dirty="0" smtClean="0">
                <a:solidFill>
                  <a:srgbClr val="FF0000"/>
                </a:solidFill>
              </a:rPr>
              <a:t>( 2017) </a:t>
            </a:r>
          </a:p>
          <a:p>
            <a:pPr algn="just">
              <a:buFont typeface="+mj-lt"/>
              <a:buAutoNum type="arabicPeriod"/>
            </a:pPr>
            <a:r>
              <a:rPr lang="ru-RU" sz="2400" b="1" dirty="0" smtClean="0"/>
              <a:t>Медицинские </a:t>
            </a:r>
            <a:r>
              <a:rPr lang="ru-RU" sz="2400" b="1" dirty="0"/>
              <a:t>критерии вреда здоровью: дефиниции, иллюстрации, комментарии и разъяснения по их применению. </a:t>
            </a:r>
            <a:r>
              <a:rPr lang="ru-RU" sz="2400" b="1" dirty="0" smtClean="0">
                <a:solidFill>
                  <a:srgbClr val="FF0000"/>
                </a:solidFill>
              </a:rPr>
              <a:t>(2018)</a:t>
            </a:r>
            <a:endParaRPr lang="ru-RU" sz="2400" b="1" dirty="0">
              <a:solidFill>
                <a:srgbClr val="FF0000"/>
              </a:solidFill>
            </a:endParaRPr>
          </a:p>
          <a:p>
            <a:pPr algn="just">
              <a:buFont typeface="+mj-lt"/>
              <a:buAutoNum type="arabicPeriod"/>
            </a:pPr>
            <a:r>
              <a:rPr lang="ru-RU" sz="2400" b="1" dirty="0"/>
              <a:t>Судебно-медицинский диагноз: современные требования к формулировке, порядок оформления медицинского свидетельства о смерти. </a:t>
            </a:r>
            <a:r>
              <a:rPr lang="ru-RU" sz="2400" b="1" dirty="0" smtClean="0">
                <a:solidFill>
                  <a:srgbClr val="FF0000"/>
                </a:solidFill>
              </a:rPr>
              <a:t>(</a:t>
            </a:r>
            <a:r>
              <a:rPr lang="ru-RU" sz="2400" b="1" dirty="0">
                <a:solidFill>
                  <a:srgbClr val="FF0000"/>
                </a:solidFill>
              </a:rPr>
              <a:t>2019) </a:t>
            </a:r>
          </a:p>
          <a:p>
            <a:pPr algn="just">
              <a:buFont typeface="+mj-lt"/>
              <a:buAutoNum type="arabicPeriod"/>
            </a:pPr>
            <a:r>
              <a:rPr lang="ru-RU" sz="2400" b="1" dirty="0" smtClean="0"/>
              <a:t>Сопоставление </a:t>
            </a:r>
            <a:r>
              <a:rPr lang="ru-RU" sz="2400" b="1" dirty="0"/>
              <a:t>заключительного клинического и судебно-медицинского диагнозов, составление клинико-анатомического эпикриза: теоретические аспекты и практические рекомендации</a:t>
            </a:r>
            <a:r>
              <a:rPr lang="ru-RU" sz="2400" b="1" dirty="0" smtClean="0"/>
              <a:t>. </a:t>
            </a:r>
            <a:r>
              <a:rPr lang="ru-RU" sz="2400" b="1" dirty="0" smtClean="0">
                <a:solidFill>
                  <a:srgbClr val="FF0000"/>
                </a:solidFill>
              </a:rPr>
              <a:t>(2020)</a:t>
            </a:r>
          </a:p>
          <a:p>
            <a:pPr algn="just">
              <a:buFont typeface="+mj-lt"/>
              <a:buAutoNum type="arabicPeriod"/>
            </a:pPr>
            <a:r>
              <a:rPr lang="ru-RU" sz="2400" b="1" dirty="0" smtClean="0"/>
              <a:t>Судебно-медицинская экспертиза дефектов оказания медицинской помощи </a:t>
            </a:r>
            <a:r>
              <a:rPr lang="ru-RU" sz="2400" b="1" dirty="0" smtClean="0">
                <a:solidFill>
                  <a:srgbClr val="FF0000"/>
                </a:solidFill>
              </a:rPr>
              <a:t>(2021)</a:t>
            </a:r>
          </a:p>
          <a:p>
            <a:pPr algn="just">
              <a:buFont typeface="+mj-lt"/>
              <a:buAutoNum type="arabicPeriod"/>
            </a:pPr>
            <a:endParaRPr lang="ru-RU" sz="2400" b="1" dirty="0" smtClean="0"/>
          </a:p>
          <a:p>
            <a:pPr algn="just"/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19942" y="257176"/>
            <a:ext cx="939679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ДОПОЛНИТЕЛЬНЫЕ ПРОФЕССИОНАЛЬНЫЕ ПРОГРАММЫ ПОВЫШЕНИЯ КВАЛИФИКАЦИИ В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РАМКАХ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НМО (36 ЧАС)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53800" y="92510"/>
            <a:ext cx="603556" cy="1054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3007650"/>
      </p:ext>
    </p:extLst>
  </p:cSld>
  <p:clrMapOvr>
    <a:masterClrMapping/>
  </p:clrMapOvr>
  <p:transition spd="med">
    <p:fade thruBlk="1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8589" y="1110019"/>
            <a:ext cx="6096000" cy="1508105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Aft>
                <a:spcPts val="0"/>
              </a:spcAft>
              <a:tabLst>
                <a:tab pos="2969895" algn="ctr"/>
                <a:tab pos="5940425" algn="r"/>
              </a:tabLst>
            </a:pPr>
            <a:r>
              <a:rPr lang="ru-RU" sz="1600" b="1" dirty="0">
                <a:ea typeface="Calibri" panose="020F0502020204030204" pitchFamily="34" charset="0"/>
                <a:cs typeface="Times New Roman" panose="02020603050405020304" pitchFamily="18" charset="0"/>
              </a:rPr>
              <a:t>Список врачей-судебно-медицинских экспертов ГБУЗ МО «Бюро СМЭ», подлежащих обучению в рамках пятилетних циклов (НМО),  направляемых на кафедру судебно-медицинской экспертизы ФУВ ГБУЗ МО МОНИКИ </a:t>
            </a:r>
            <a:endParaRPr lang="ru-RU" sz="1600" b="1" dirty="0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  <a:tabLst>
                <a:tab pos="2969895" algn="ctr"/>
                <a:tab pos="5940425" algn="r"/>
              </a:tabLst>
            </a:pPr>
            <a:r>
              <a:rPr lang="ru-RU" sz="16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им. </a:t>
            </a:r>
            <a:r>
              <a:rPr lang="ru-RU" sz="1600" b="1" dirty="0" err="1" smtClean="0">
                <a:ea typeface="Calibri" panose="020F0502020204030204" pitchFamily="34" charset="0"/>
                <a:cs typeface="Times New Roman" panose="02020603050405020304" pitchFamily="18" charset="0"/>
              </a:rPr>
              <a:t>М.Ф.Владимирского</a:t>
            </a:r>
            <a:r>
              <a:rPr lang="ru-RU" sz="16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 в </a:t>
            </a:r>
            <a:r>
              <a:rPr lang="ru-RU" sz="1600" b="1" dirty="0">
                <a:ea typeface="Calibri" panose="020F0502020204030204" pitchFamily="34" charset="0"/>
                <a:cs typeface="Times New Roman" panose="02020603050405020304" pitchFamily="18" charset="0"/>
              </a:rPr>
              <a:t>2017-2021 гг.</a:t>
            </a:r>
            <a:endParaRPr lang="ru-RU" sz="16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  <a:tabLst>
                <a:tab pos="2969895" algn="ctr"/>
                <a:tab pos="5940425" algn="r"/>
              </a:tabLst>
            </a:pPr>
            <a:r>
              <a:rPr lang="ru-RU" sz="1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68068" y="1110019"/>
            <a:ext cx="4968451" cy="567936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sp>
        <p:nvSpPr>
          <p:cNvPr id="6" name="Прямоугольник 5"/>
          <p:cNvSpPr/>
          <p:nvPr/>
        </p:nvSpPr>
        <p:spPr>
          <a:xfrm>
            <a:off x="148589" y="2934607"/>
            <a:ext cx="6096000" cy="3139321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dirty="0" smtClean="0"/>
              <a:t>Подготовка, заверенных </a:t>
            </a:r>
            <a:r>
              <a:rPr lang="ru-RU" dirty="0"/>
              <a:t>в отделе кадров, </a:t>
            </a:r>
            <a:r>
              <a:rPr lang="ru-RU" dirty="0" smtClean="0"/>
              <a:t>ксерокопий </a:t>
            </a:r>
            <a:r>
              <a:rPr lang="ru-RU" dirty="0"/>
              <a:t>следующих документов: </a:t>
            </a:r>
          </a:p>
          <a:p>
            <a:r>
              <a:rPr lang="ru-RU" dirty="0"/>
              <a:t>- копия диплома, </a:t>
            </a:r>
          </a:p>
          <a:p>
            <a:r>
              <a:rPr lang="ru-RU" dirty="0"/>
              <a:t>- копия интернатуры (ординатуры, первичной переподготовки), </a:t>
            </a:r>
          </a:p>
          <a:p>
            <a:r>
              <a:rPr lang="ru-RU" dirty="0"/>
              <a:t>- удостоверение о повышении квалификации, </a:t>
            </a:r>
          </a:p>
          <a:p>
            <a:r>
              <a:rPr lang="ru-RU" dirty="0"/>
              <a:t>- сертификат специалиста, </a:t>
            </a:r>
          </a:p>
          <a:p>
            <a:r>
              <a:rPr lang="ru-RU" dirty="0"/>
              <a:t>- паспорт (1 стр.),</a:t>
            </a:r>
          </a:p>
          <a:p>
            <a:r>
              <a:rPr lang="ru-RU" dirty="0"/>
              <a:t>- свидетельство о перемене имени (при наличии)</a:t>
            </a:r>
          </a:p>
          <a:p>
            <a:endParaRPr lang="ru-RU" dirty="0" smtClean="0"/>
          </a:p>
          <a:p>
            <a:r>
              <a:rPr lang="ru-RU" dirty="0" smtClean="0"/>
              <a:t>Заполнение «</a:t>
            </a:r>
            <a:r>
              <a:rPr lang="ru-RU" dirty="0"/>
              <a:t>Заявление на обучение» 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7643" y="2994"/>
            <a:ext cx="10040982" cy="101202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8589" y="876336"/>
            <a:ext cx="11918713" cy="3048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251295" y="-9742"/>
            <a:ext cx="689036" cy="830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6856293"/>
      </p:ext>
    </p:extLst>
  </p:cSld>
  <p:clrMapOvr>
    <a:masterClrMapping/>
  </p:clrMapOvr>
  <p:transition spd="med">
    <p:fade thruBlk="1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4983" y="86841"/>
            <a:ext cx="1048388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525" algn="ctr" defTabSz="685800"/>
            <a:r>
              <a:rPr lang="ru-RU" sz="2800" b="1" dirty="0">
                <a:solidFill>
                  <a:srgbClr val="FF0000"/>
                </a:solidFill>
              </a:rPr>
              <a:t>ГБУЗ МО «БЮРО СМЭ» В СИСТЕМЕ НЕПРЕРЫВНОГО МЕДИЦИНСКОГО ОБРАЗОВАНИЯ </a:t>
            </a:r>
            <a:endParaRPr lang="ru-RU" sz="28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620359" y="2363634"/>
            <a:ext cx="466344" cy="9144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/>
          <a:p>
            <a:pPr indent="0" algn="ctr">
              <a:lnSpc>
                <a:spcPts val="960"/>
              </a:lnSpc>
            </a:pPr>
            <a:endParaRPr lang="ru" sz="800" dirty="0">
              <a:latin typeface="Arial"/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7400" y="1134151"/>
            <a:ext cx="7299303" cy="568285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47922"/>
            <a:ext cx="12235732" cy="7925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87390" y="99796"/>
            <a:ext cx="710202" cy="849546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8373533" y="3132667"/>
            <a:ext cx="3542522" cy="1015663"/>
          </a:xfrm>
          <a:prstGeom prst="rect">
            <a:avLst/>
          </a:prstGeom>
          <a:ln>
            <a:solidFill>
              <a:srgbClr val="0070C0"/>
            </a:solidFill>
            <a:prstDash val="dash"/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ОБЯЗАТЕЛЬНАЯ РЕГИСТРАЦИЯ СОТРУДНИКОВ НА ПОРТАЛЕ НМО </a:t>
            </a:r>
            <a:endParaRPr lang="ru-RU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4095128"/>
      </p:ext>
    </p:extLst>
  </p:cSld>
  <p:clrMapOvr>
    <a:masterClrMapping/>
  </p:clrMapOvr>
  <p:transition spd="med">
    <p:fade thruBlk="1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211" t="4300" r="-211" b="8622"/>
          <a:stretch/>
        </p:blipFill>
        <p:spPr>
          <a:xfrm>
            <a:off x="66795" y="1151466"/>
            <a:ext cx="12024543" cy="478839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8576" y="101528"/>
            <a:ext cx="10040982" cy="101202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01325" y="189928"/>
            <a:ext cx="688908" cy="83522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053254"/>
            <a:ext cx="12235732" cy="79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7413051"/>
      </p:ext>
    </p:extLst>
  </p:cSld>
  <p:clrMapOvr>
    <a:masterClrMapping/>
  </p:clrMapOvr>
  <p:transition spd="med">
    <p:fade thruBlk="1"/>
  </p:transition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2929</TotalTime>
  <Words>551</Words>
  <Application>Microsoft Office PowerPoint</Application>
  <PresentationFormat>Широкоэкранный</PresentationFormat>
  <Paragraphs>110</Paragraphs>
  <Slides>16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16</vt:i4>
      </vt:variant>
    </vt:vector>
  </HeadingPairs>
  <TitlesOfParts>
    <vt:vector size="23" baseType="lpstr">
      <vt:lpstr>Arial</vt:lpstr>
      <vt:lpstr>Calibri</vt:lpstr>
      <vt:lpstr>Calibri Light</vt:lpstr>
      <vt:lpstr>Corbel</vt:lpstr>
      <vt:lpstr>Times New Roman</vt:lpstr>
      <vt:lpstr>1_Тема Office</vt:lpstr>
      <vt:lpstr>3_Тема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Максимов</dc:creator>
  <cp:lastModifiedBy>User</cp:lastModifiedBy>
  <cp:revision>153</cp:revision>
  <dcterms:created xsi:type="dcterms:W3CDTF">2017-03-16T10:15:24Z</dcterms:created>
  <dcterms:modified xsi:type="dcterms:W3CDTF">2019-02-18T09:08:24Z</dcterms:modified>
</cp:coreProperties>
</file>