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sldIdLst>
    <p:sldId id="476" r:id="rId2"/>
    <p:sldId id="480" r:id="rId3"/>
    <p:sldId id="481" r:id="rId4"/>
    <p:sldId id="482" r:id="rId5"/>
    <p:sldId id="340" r:id="rId6"/>
    <p:sldId id="316" r:id="rId7"/>
    <p:sldId id="470" r:id="rId8"/>
    <p:sldId id="472" r:id="rId9"/>
    <p:sldId id="317" r:id="rId10"/>
    <p:sldId id="474" r:id="rId11"/>
    <p:sldId id="324" r:id="rId12"/>
    <p:sldId id="406" r:id="rId13"/>
    <p:sldId id="529" r:id="rId14"/>
    <p:sldId id="531" r:id="rId15"/>
    <p:sldId id="533" r:id="rId16"/>
    <p:sldId id="537" r:id="rId17"/>
    <p:sldId id="539" r:id="rId18"/>
    <p:sldId id="325" r:id="rId19"/>
    <p:sldId id="541" r:id="rId20"/>
    <p:sldId id="326" r:id="rId21"/>
    <p:sldId id="484" r:id="rId22"/>
    <p:sldId id="420" r:id="rId23"/>
    <p:sldId id="422" r:id="rId24"/>
    <p:sldId id="424" r:id="rId25"/>
    <p:sldId id="554" r:id="rId26"/>
    <p:sldId id="328" r:id="rId27"/>
    <p:sldId id="330" r:id="rId28"/>
    <p:sldId id="393" r:id="rId29"/>
    <p:sldId id="396" r:id="rId30"/>
    <p:sldId id="488" r:id="rId31"/>
    <p:sldId id="490" r:id="rId32"/>
    <p:sldId id="350" r:id="rId33"/>
    <p:sldId id="385" r:id="rId34"/>
    <p:sldId id="341" r:id="rId35"/>
    <p:sldId id="382" r:id="rId36"/>
    <p:sldId id="343" r:id="rId37"/>
    <p:sldId id="503" r:id="rId38"/>
    <p:sldId id="504" r:id="rId39"/>
    <p:sldId id="370" r:id="rId40"/>
    <p:sldId id="506" r:id="rId41"/>
    <p:sldId id="345" r:id="rId42"/>
    <p:sldId id="512" r:id="rId43"/>
    <p:sldId id="513" r:id="rId44"/>
    <p:sldId id="514" r:id="rId45"/>
    <p:sldId id="515" r:id="rId46"/>
    <p:sldId id="519" r:id="rId47"/>
  </p:sldIdLst>
  <p:sldSz cx="9144000" cy="6858000" type="screen4x3"/>
  <p:notesSz cx="6805613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>
      <p:cViewPr varScale="1">
        <p:scale>
          <a:sx n="99" d="100"/>
          <a:sy n="99" d="100"/>
        </p:scale>
        <p:origin x="146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C0E7AE-F982-441C-889C-86A3359E9B1A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0C851B-C811-409F-A0A6-857821876AE2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1</a:t>
          </a:r>
        </a:p>
      </dgm:t>
    </dgm:pt>
    <dgm:pt modelId="{E2087816-B844-408E-B013-584548197111}" type="parTrans" cxnId="{1E5A6751-9E5D-491D-9518-06472B376C17}">
      <dgm:prSet/>
      <dgm:spPr/>
      <dgm:t>
        <a:bodyPr/>
        <a:lstStyle/>
        <a:p>
          <a:endParaRPr lang="ru-RU"/>
        </a:p>
      </dgm:t>
    </dgm:pt>
    <dgm:pt modelId="{AD558666-FB19-4308-B852-57BA01FA9F33}" type="sibTrans" cxnId="{1E5A6751-9E5D-491D-9518-06472B376C17}">
      <dgm:prSet/>
      <dgm:spPr/>
      <dgm:t>
        <a:bodyPr/>
        <a:lstStyle/>
        <a:p>
          <a:endParaRPr lang="ru-RU"/>
        </a:p>
      </dgm:t>
    </dgm:pt>
    <dgm:pt modelId="{6A89A9A1-5E2F-47E1-865D-91D7E1A2424E}">
      <dgm:prSet phldrT="[Текст]"/>
      <dgm:spPr/>
      <dgm:t>
        <a:bodyPr/>
        <a:lstStyle/>
        <a:p>
          <a:r>
            <a:rPr lang="ru-RU" dirty="0"/>
            <a:t>ПРОФЕССИОНАЛЬНЫЕ СТАНДАРТЫ</a:t>
          </a:r>
        </a:p>
      </dgm:t>
    </dgm:pt>
    <dgm:pt modelId="{183FE0B4-0E29-4B23-95D4-4FD7AAABAA13}" type="parTrans" cxnId="{B4486921-6EE6-4469-9B6B-72DB83DFE0C4}">
      <dgm:prSet/>
      <dgm:spPr/>
      <dgm:t>
        <a:bodyPr/>
        <a:lstStyle/>
        <a:p>
          <a:endParaRPr lang="ru-RU"/>
        </a:p>
      </dgm:t>
    </dgm:pt>
    <dgm:pt modelId="{39C1ECEA-0C05-439D-A2E4-9DD0593D8163}" type="sibTrans" cxnId="{B4486921-6EE6-4469-9B6B-72DB83DFE0C4}">
      <dgm:prSet/>
      <dgm:spPr/>
      <dgm:t>
        <a:bodyPr/>
        <a:lstStyle/>
        <a:p>
          <a:endParaRPr lang="ru-RU"/>
        </a:p>
      </dgm:t>
    </dgm:pt>
    <dgm:pt modelId="{9C08DBB7-0526-41F8-B594-4538B468ADEA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2</a:t>
          </a:r>
        </a:p>
      </dgm:t>
    </dgm:pt>
    <dgm:pt modelId="{863A0A3F-83D6-4AED-B793-63168B83C339}" type="parTrans" cxnId="{BAFBB7EF-63D0-4F7F-8A7D-73F0CB5BEF01}">
      <dgm:prSet/>
      <dgm:spPr/>
      <dgm:t>
        <a:bodyPr/>
        <a:lstStyle/>
        <a:p>
          <a:endParaRPr lang="ru-RU"/>
        </a:p>
      </dgm:t>
    </dgm:pt>
    <dgm:pt modelId="{5A470C49-F34E-40BF-A3BA-0CE947820056}" type="sibTrans" cxnId="{BAFBB7EF-63D0-4F7F-8A7D-73F0CB5BEF01}">
      <dgm:prSet/>
      <dgm:spPr/>
      <dgm:t>
        <a:bodyPr/>
        <a:lstStyle/>
        <a:p>
          <a:endParaRPr lang="ru-RU"/>
        </a:p>
      </dgm:t>
    </dgm:pt>
    <dgm:pt modelId="{1FB8AD2D-BE46-400D-8894-F21F25D52A4D}">
      <dgm:prSet phldrT="[Текст]"/>
      <dgm:spPr/>
      <dgm:t>
        <a:bodyPr/>
        <a:lstStyle/>
        <a:p>
          <a:r>
            <a:rPr lang="ru-RU" dirty="0"/>
            <a:t>ОБНОВЛЕННЫЕ ФГОСЫ</a:t>
          </a:r>
        </a:p>
      </dgm:t>
    </dgm:pt>
    <dgm:pt modelId="{CCC3910E-C54B-4048-A8F2-A766122BA09E}" type="parTrans" cxnId="{F8B3BF50-0257-4AA7-9229-A1545E19D82D}">
      <dgm:prSet/>
      <dgm:spPr/>
      <dgm:t>
        <a:bodyPr/>
        <a:lstStyle/>
        <a:p>
          <a:endParaRPr lang="ru-RU"/>
        </a:p>
      </dgm:t>
    </dgm:pt>
    <dgm:pt modelId="{39DFD0AB-9326-4B6F-956E-A286431F2A6F}" type="sibTrans" cxnId="{F8B3BF50-0257-4AA7-9229-A1545E19D82D}">
      <dgm:prSet/>
      <dgm:spPr/>
      <dgm:t>
        <a:bodyPr/>
        <a:lstStyle/>
        <a:p>
          <a:endParaRPr lang="ru-RU"/>
        </a:p>
      </dgm:t>
    </dgm:pt>
    <dgm:pt modelId="{162CB258-41A7-4992-9508-39DDC0EC76A2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3</a:t>
          </a:r>
        </a:p>
      </dgm:t>
    </dgm:pt>
    <dgm:pt modelId="{9C8BE498-8B05-44F7-8086-4EC58F7E063E}" type="parTrans" cxnId="{AA83F0C3-C6B3-43C9-9834-898E5D044E5C}">
      <dgm:prSet/>
      <dgm:spPr/>
      <dgm:t>
        <a:bodyPr/>
        <a:lstStyle/>
        <a:p>
          <a:endParaRPr lang="ru-RU"/>
        </a:p>
      </dgm:t>
    </dgm:pt>
    <dgm:pt modelId="{4EE4846B-3D17-4A90-92CB-131600F3CD03}" type="sibTrans" cxnId="{AA83F0C3-C6B3-43C9-9834-898E5D044E5C}">
      <dgm:prSet/>
      <dgm:spPr/>
      <dgm:t>
        <a:bodyPr/>
        <a:lstStyle/>
        <a:p>
          <a:endParaRPr lang="ru-RU"/>
        </a:p>
      </dgm:t>
    </dgm:pt>
    <dgm:pt modelId="{0A01EC68-5A51-4976-A0AF-3E114C175973}">
      <dgm:prSet phldrT="[Текст]"/>
      <dgm:spPr/>
      <dgm:t>
        <a:bodyPr/>
        <a:lstStyle/>
        <a:p>
          <a:r>
            <a:rPr lang="ru-RU" dirty="0"/>
            <a:t>ПОДГОТОВКА СОВРЕМЕННОГО СПЕЦИАЛИСТА</a:t>
          </a:r>
        </a:p>
      </dgm:t>
    </dgm:pt>
    <dgm:pt modelId="{6E2926D5-9606-49C7-A101-5DB0DF40B919}" type="parTrans" cxnId="{165854A8-7310-4CC6-AD4B-DFF85608EF93}">
      <dgm:prSet/>
      <dgm:spPr/>
      <dgm:t>
        <a:bodyPr/>
        <a:lstStyle/>
        <a:p>
          <a:endParaRPr lang="ru-RU"/>
        </a:p>
      </dgm:t>
    </dgm:pt>
    <dgm:pt modelId="{65159111-46B8-4035-A1A0-35ECF0348971}" type="sibTrans" cxnId="{165854A8-7310-4CC6-AD4B-DFF85608EF93}">
      <dgm:prSet/>
      <dgm:spPr/>
      <dgm:t>
        <a:bodyPr/>
        <a:lstStyle/>
        <a:p>
          <a:endParaRPr lang="ru-RU"/>
        </a:p>
      </dgm:t>
    </dgm:pt>
    <dgm:pt modelId="{27524D3F-C86B-4F17-B6BA-6919AA9A4570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4</a:t>
          </a:r>
        </a:p>
      </dgm:t>
    </dgm:pt>
    <dgm:pt modelId="{261A9FD1-0907-4CA1-9F41-3412D2A9A221}" type="parTrans" cxnId="{54122395-F75D-4220-AD17-3AB6BC88F25E}">
      <dgm:prSet/>
      <dgm:spPr/>
      <dgm:t>
        <a:bodyPr/>
        <a:lstStyle/>
        <a:p>
          <a:endParaRPr lang="ru-RU"/>
        </a:p>
      </dgm:t>
    </dgm:pt>
    <dgm:pt modelId="{63CFACD9-0D8F-4EB7-B02C-25DBDA26D034}" type="sibTrans" cxnId="{54122395-F75D-4220-AD17-3AB6BC88F25E}">
      <dgm:prSet/>
      <dgm:spPr/>
      <dgm:t>
        <a:bodyPr/>
        <a:lstStyle/>
        <a:p>
          <a:endParaRPr lang="ru-RU"/>
        </a:p>
      </dgm:t>
    </dgm:pt>
    <dgm:pt modelId="{C6B23F42-8F53-422F-B080-CC76FB0C2DDF}">
      <dgm:prSet/>
      <dgm:spPr/>
      <dgm:t>
        <a:bodyPr/>
        <a:lstStyle/>
        <a:p>
          <a:r>
            <a:rPr lang="ru-RU" dirty="0"/>
            <a:t>ПРИМЕРНЫЕ ООП</a:t>
          </a:r>
        </a:p>
      </dgm:t>
    </dgm:pt>
    <dgm:pt modelId="{18F8D8F1-4D86-436C-B6DA-395B5A9E7B4F}" type="parTrans" cxnId="{64F06FA0-07B2-43EE-B616-2AEF7FF97E19}">
      <dgm:prSet/>
      <dgm:spPr/>
      <dgm:t>
        <a:bodyPr/>
        <a:lstStyle/>
        <a:p>
          <a:endParaRPr lang="ru-RU"/>
        </a:p>
      </dgm:t>
    </dgm:pt>
    <dgm:pt modelId="{7BC585B8-BEAD-4776-A68D-94DFA5810431}" type="sibTrans" cxnId="{64F06FA0-07B2-43EE-B616-2AEF7FF97E19}">
      <dgm:prSet/>
      <dgm:spPr/>
      <dgm:t>
        <a:bodyPr/>
        <a:lstStyle/>
        <a:p>
          <a:endParaRPr lang="ru-RU"/>
        </a:p>
      </dgm:t>
    </dgm:pt>
    <dgm:pt modelId="{A874D985-2417-438E-83A2-AE1E0A300C57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6</a:t>
          </a:r>
        </a:p>
      </dgm:t>
    </dgm:pt>
    <dgm:pt modelId="{D4F15021-B94C-4324-9E74-2E00678D0F45}" type="parTrans" cxnId="{44689E5F-BDDC-4C64-AE93-93498E001599}">
      <dgm:prSet/>
      <dgm:spPr/>
      <dgm:t>
        <a:bodyPr/>
        <a:lstStyle/>
        <a:p>
          <a:endParaRPr lang="ru-RU"/>
        </a:p>
      </dgm:t>
    </dgm:pt>
    <dgm:pt modelId="{AF5DB822-AE14-49E7-BAEB-A96091E917CC}" type="sibTrans" cxnId="{44689E5F-BDDC-4C64-AE93-93498E001599}">
      <dgm:prSet/>
      <dgm:spPr/>
      <dgm:t>
        <a:bodyPr/>
        <a:lstStyle/>
        <a:p>
          <a:endParaRPr lang="ru-RU"/>
        </a:p>
      </dgm:t>
    </dgm:pt>
    <dgm:pt modelId="{AAD07D8F-AE33-4772-B7D4-24B59E392ECD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/>
            <a:t>5</a:t>
          </a:r>
        </a:p>
      </dgm:t>
    </dgm:pt>
    <dgm:pt modelId="{72026C18-2BFC-4E1D-8F88-075F0E1C87A4}" type="parTrans" cxnId="{B479E75C-B126-4460-82B1-FE2B605E728D}">
      <dgm:prSet/>
      <dgm:spPr/>
      <dgm:t>
        <a:bodyPr/>
        <a:lstStyle/>
        <a:p>
          <a:endParaRPr lang="ru-RU"/>
        </a:p>
      </dgm:t>
    </dgm:pt>
    <dgm:pt modelId="{945397FF-05CD-4798-8DF3-A7108F0288F9}" type="sibTrans" cxnId="{B479E75C-B126-4460-82B1-FE2B605E728D}">
      <dgm:prSet/>
      <dgm:spPr/>
      <dgm:t>
        <a:bodyPr/>
        <a:lstStyle/>
        <a:p>
          <a:endParaRPr lang="ru-RU"/>
        </a:p>
      </dgm:t>
    </dgm:pt>
    <dgm:pt modelId="{C326AF58-3436-4330-A831-E35DE6457A74}">
      <dgm:prSet/>
      <dgm:spPr/>
      <dgm:t>
        <a:bodyPr/>
        <a:lstStyle/>
        <a:p>
          <a:r>
            <a:rPr lang="ru-RU" dirty="0"/>
            <a:t>АККРЕДИТАЦИЯ </a:t>
          </a:r>
        </a:p>
      </dgm:t>
    </dgm:pt>
    <dgm:pt modelId="{AACCF408-BC12-4109-9E2E-0CCC507E7787}" type="parTrans" cxnId="{DBC9F210-6CFC-4ABF-82FD-3C8B73A8ADFE}">
      <dgm:prSet/>
      <dgm:spPr/>
      <dgm:t>
        <a:bodyPr/>
        <a:lstStyle/>
        <a:p>
          <a:endParaRPr lang="ru-RU"/>
        </a:p>
      </dgm:t>
    </dgm:pt>
    <dgm:pt modelId="{CF21A873-3512-46C0-91FE-8091324801C0}" type="sibTrans" cxnId="{DBC9F210-6CFC-4ABF-82FD-3C8B73A8ADFE}">
      <dgm:prSet/>
      <dgm:spPr/>
      <dgm:t>
        <a:bodyPr/>
        <a:lstStyle/>
        <a:p>
          <a:endParaRPr lang="ru-RU"/>
        </a:p>
      </dgm:t>
    </dgm:pt>
    <dgm:pt modelId="{6E60B133-A310-4B3F-B3BC-821F8E6F103B}">
      <dgm:prSet/>
      <dgm:spPr>
        <a:solidFill>
          <a:schemeClr val="bg1"/>
        </a:solidFill>
      </dgm:spPr>
      <dgm:t>
        <a:bodyPr/>
        <a:lstStyle/>
        <a:p>
          <a:r>
            <a:rPr lang="ru-RU" dirty="0"/>
            <a:t>ПРОБЛЕМНО-ОРИЕНТИРОВАННЫЙ ПОДХОД</a:t>
          </a:r>
        </a:p>
      </dgm:t>
    </dgm:pt>
    <dgm:pt modelId="{8474AF2A-B072-4002-A6DE-4AB556F58D41}" type="parTrans" cxnId="{BC69E6A6-5D97-4D35-BC2C-9C68E7DFDAA8}">
      <dgm:prSet/>
      <dgm:spPr/>
      <dgm:t>
        <a:bodyPr/>
        <a:lstStyle/>
        <a:p>
          <a:endParaRPr lang="ru-RU"/>
        </a:p>
      </dgm:t>
    </dgm:pt>
    <dgm:pt modelId="{0A6018E9-2B33-4503-9776-443F1A6FB0C8}" type="sibTrans" cxnId="{BC69E6A6-5D97-4D35-BC2C-9C68E7DFDAA8}">
      <dgm:prSet/>
      <dgm:spPr/>
      <dgm:t>
        <a:bodyPr/>
        <a:lstStyle/>
        <a:p>
          <a:endParaRPr lang="ru-RU"/>
        </a:p>
      </dgm:t>
    </dgm:pt>
    <dgm:pt modelId="{6F217659-94C8-46E6-ABD0-4EF18B13047D}" type="pres">
      <dgm:prSet presAssocID="{B7C0E7AE-F982-441C-889C-86A3359E9B1A}" presName="linearFlow" presStyleCnt="0">
        <dgm:presLayoutVars>
          <dgm:dir/>
          <dgm:animLvl val="lvl"/>
          <dgm:resizeHandles val="exact"/>
        </dgm:presLayoutVars>
      </dgm:prSet>
      <dgm:spPr/>
    </dgm:pt>
    <dgm:pt modelId="{E34C9815-E25F-4445-9B93-01BFA0FDEADD}" type="pres">
      <dgm:prSet presAssocID="{E30C851B-C811-409F-A0A6-857821876AE2}" presName="composite" presStyleCnt="0"/>
      <dgm:spPr/>
    </dgm:pt>
    <dgm:pt modelId="{EE141B94-9C73-44B7-AD21-08B21A0388C4}" type="pres">
      <dgm:prSet presAssocID="{E30C851B-C811-409F-A0A6-857821876AE2}" presName="parentText" presStyleLbl="alignNode1" presStyleIdx="0" presStyleCnt="6" custLinFactNeighborX="0" custLinFactNeighborY="7009">
        <dgm:presLayoutVars>
          <dgm:chMax val="1"/>
          <dgm:bulletEnabled val="1"/>
        </dgm:presLayoutVars>
      </dgm:prSet>
      <dgm:spPr/>
    </dgm:pt>
    <dgm:pt modelId="{A70A7016-CAC0-4E64-9B35-9328DC70646A}" type="pres">
      <dgm:prSet presAssocID="{E30C851B-C811-409F-A0A6-857821876AE2}" presName="descendantText" presStyleLbl="alignAcc1" presStyleIdx="0" presStyleCnt="6">
        <dgm:presLayoutVars>
          <dgm:bulletEnabled val="1"/>
        </dgm:presLayoutVars>
      </dgm:prSet>
      <dgm:spPr/>
    </dgm:pt>
    <dgm:pt modelId="{5A215D2D-BEC2-42C3-99AE-5552FEE19D11}" type="pres">
      <dgm:prSet presAssocID="{AD558666-FB19-4308-B852-57BA01FA9F33}" presName="sp" presStyleCnt="0"/>
      <dgm:spPr/>
    </dgm:pt>
    <dgm:pt modelId="{F6FF78D0-8E67-43A6-8C8E-C4C92C09C87C}" type="pres">
      <dgm:prSet presAssocID="{9C08DBB7-0526-41F8-B594-4538B468ADEA}" presName="composite" presStyleCnt="0"/>
      <dgm:spPr/>
    </dgm:pt>
    <dgm:pt modelId="{D0DD25E6-D82E-4039-BAB1-610F027C9C12}" type="pres">
      <dgm:prSet presAssocID="{9C08DBB7-0526-41F8-B594-4538B468ADEA}" presName="parentText" presStyleLbl="alignNode1" presStyleIdx="1" presStyleCnt="6" custLinFactNeighborX="0" custLinFactNeighborY="7009">
        <dgm:presLayoutVars>
          <dgm:chMax val="1"/>
          <dgm:bulletEnabled val="1"/>
        </dgm:presLayoutVars>
      </dgm:prSet>
      <dgm:spPr/>
    </dgm:pt>
    <dgm:pt modelId="{538ABBA2-F864-4E34-9563-7B3417A26DB1}" type="pres">
      <dgm:prSet presAssocID="{9C08DBB7-0526-41F8-B594-4538B468ADEA}" presName="descendantText" presStyleLbl="alignAcc1" presStyleIdx="1" presStyleCnt="6" custLinFactNeighborX="-143" custLinFactNeighborY="2288">
        <dgm:presLayoutVars>
          <dgm:bulletEnabled val="1"/>
        </dgm:presLayoutVars>
      </dgm:prSet>
      <dgm:spPr/>
    </dgm:pt>
    <dgm:pt modelId="{915248E0-2930-4C37-8AF6-C96DDDD7844F}" type="pres">
      <dgm:prSet presAssocID="{5A470C49-F34E-40BF-A3BA-0CE947820056}" presName="sp" presStyleCnt="0"/>
      <dgm:spPr/>
    </dgm:pt>
    <dgm:pt modelId="{87A6A7F4-9D38-4FEC-9E93-29E601ADF9D5}" type="pres">
      <dgm:prSet presAssocID="{162CB258-41A7-4992-9508-39DDC0EC76A2}" presName="composite" presStyleCnt="0"/>
      <dgm:spPr/>
    </dgm:pt>
    <dgm:pt modelId="{B6C530EE-60A4-4434-A483-101BB019061E}" type="pres">
      <dgm:prSet presAssocID="{162CB258-41A7-4992-9508-39DDC0EC76A2}" presName="parentText" presStyleLbl="alignNode1" presStyleIdx="2" presStyleCnt="6" custLinFactNeighborX="0" custLinFactNeighborY="7009">
        <dgm:presLayoutVars>
          <dgm:chMax val="1"/>
          <dgm:bulletEnabled val="1"/>
        </dgm:presLayoutVars>
      </dgm:prSet>
      <dgm:spPr/>
    </dgm:pt>
    <dgm:pt modelId="{5C93DC50-A489-443E-B421-0492813C95C7}" type="pres">
      <dgm:prSet presAssocID="{162CB258-41A7-4992-9508-39DDC0EC76A2}" presName="descendantText" presStyleLbl="alignAcc1" presStyleIdx="2" presStyleCnt="6">
        <dgm:presLayoutVars>
          <dgm:bulletEnabled val="1"/>
        </dgm:presLayoutVars>
      </dgm:prSet>
      <dgm:spPr/>
    </dgm:pt>
    <dgm:pt modelId="{545B0BD6-4BFE-40DB-9BF0-471192BFAAD1}" type="pres">
      <dgm:prSet presAssocID="{4EE4846B-3D17-4A90-92CB-131600F3CD03}" presName="sp" presStyleCnt="0"/>
      <dgm:spPr/>
    </dgm:pt>
    <dgm:pt modelId="{BCDFCF6E-ACAB-42CA-9DE8-1C6208E1C580}" type="pres">
      <dgm:prSet presAssocID="{27524D3F-C86B-4F17-B6BA-6919AA9A4570}" presName="composite" presStyleCnt="0"/>
      <dgm:spPr/>
    </dgm:pt>
    <dgm:pt modelId="{68F88501-BC48-4D3B-AD25-B599BFA45916}" type="pres">
      <dgm:prSet presAssocID="{27524D3F-C86B-4F17-B6BA-6919AA9A4570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72FD9C2-4957-42C5-A4F2-8A7D1B5A67E3}" type="pres">
      <dgm:prSet presAssocID="{27524D3F-C86B-4F17-B6BA-6919AA9A4570}" presName="descendantText" presStyleLbl="alignAcc1" presStyleIdx="3" presStyleCnt="6" custLinFactNeighborX="0" custLinFactNeighborY="10783">
        <dgm:presLayoutVars>
          <dgm:bulletEnabled val="1"/>
        </dgm:presLayoutVars>
      </dgm:prSet>
      <dgm:spPr/>
    </dgm:pt>
    <dgm:pt modelId="{D91E88FA-7B70-42EB-889C-06A6576D6004}" type="pres">
      <dgm:prSet presAssocID="{63CFACD9-0D8F-4EB7-B02C-25DBDA26D034}" presName="sp" presStyleCnt="0"/>
      <dgm:spPr/>
    </dgm:pt>
    <dgm:pt modelId="{693D65D3-6938-41B7-BAB4-DFBDEEA8ED57}" type="pres">
      <dgm:prSet presAssocID="{AAD07D8F-AE33-4772-B7D4-24B59E392ECD}" presName="composite" presStyleCnt="0"/>
      <dgm:spPr/>
    </dgm:pt>
    <dgm:pt modelId="{24483409-FA03-46F2-A8D7-65078778F6D9}" type="pres">
      <dgm:prSet presAssocID="{AAD07D8F-AE33-4772-B7D4-24B59E392ECD}" presName="parentText" presStyleLbl="alignNode1" presStyleIdx="4" presStyleCnt="6" custLinFactNeighborX="0" custLinFactNeighborY="7009">
        <dgm:presLayoutVars>
          <dgm:chMax val="1"/>
          <dgm:bulletEnabled val="1"/>
        </dgm:presLayoutVars>
      </dgm:prSet>
      <dgm:spPr/>
    </dgm:pt>
    <dgm:pt modelId="{DBD85C57-5344-437D-8B91-8535BA1E7018}" type="pres">
      <dgm:prSet presAssocID="{AAD07D8F-AE33-4772-B7D4-24B59E392ECD}" presName="descendantText" presStyleLbl="alignAcc1" presStyleIdx="4" presStyleCnt="6">
        <dgm:presLayoutVars>
          <dgm:bulletEnabled val="1"/>
        </dgm:presLayoutVars>
      </dgm:prSet>
      <dgm:spPr/>
    </dgm:pt>
    <dgm:pt modelId="{A6AC815A-F9C3-4445-8AE6-25249FF3FE6E}" type="pres">
      <dgm:prSet presAssocID="{945397FF-05CD-4798-8DF3-A7108F0288F9}" presName="sp" presStyleCnt="0"/>
      <dgm:spPr/>
    </dgm:pt>
    <dgm:pt modelId="{971BD1C4-7DCC-4468-B6D2-DBA527BADC8B}" type="pres">
      <dgm:prSet presAssocID="{A874D985-2417-438E-83A2-AE1E0A300C57}" presName="composite" presStyleCnt="0"/>
      <dgm:spPr/>
    </dgm:pt>
    <dgm:pt modelId="{C5403BF4-BA29-4F75-B053-04D59111A09B}" type="pres">
      <dgm:prSet presAssocID="{A874D985-2417-438E-83A2-AE1E0A300C57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A30C5EDC-6D79-4442-A1BE-FD62546D57BD}" type="pres">
      <dgm:prSet presAssocID="{A874D985-2417-438E-83A2-AE1E0A300C57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6A16A309-FE1A-435B-8D35-88681404AA0A}" type="presOf" srcId="{9C08DBB7-0526-41F8-B594-4538B468ADEA}" destId="{D0DD25E6-D82E-4039-BAB1-610F027C9C12}" srcOrd="0" destOrd="0" presId="urn:microsoft.com/office/officeart/2005/8/layout/chevron2"/>
    <dgm:cxn modelId="{22EA2C0B-1C6B-4807-B829-8CEE8F871768}" type="presOf" srcId="{6E60B133-A310-4B3F-B3BC-821F8E6F103B}" destId="{672FD9C2-4957-42C5-A4F2-8A7D1B5A67E3}" srcOrd="0" destOrd="0" presId="urn:microsoft.com/office/officeart/2005/8/layout/chevron2"/>
    <dgm:cxn modelId="{DBC9F210-6CFC-4ABF-82FD-3C8B73A8ADFE}" srcId="{AAD07D8F-AE33-4772-B7D4-24B59E392ECD}" destId="{C326AF58-3436-4330-A831-E35DE6457A74}" srcOrd="0" destOrd="0" parTransId="{AACCF408-BC12-4109-9E2E-0CCC507E7787}" sibTransId="{CF21A873-3512-46C0-91FE-8091324801C0}"/>
    <dgm:cxn modelId="{4494921E-E2B0-483D-B0A3-76C0FE1A8B81}" type="presOf" srcId="{162CB258-41A7-4992-9508-39DDC0EC76A2}" destId="{B6C530EE-60A4-4434-A483-101BB019061E}" srcOrd="0" destOrd="0" presId="urn:microsoft.com/office/officeart/2005/8/layout/chevron2"/>
    <dgm:cxn modelId="{B4486921-6EE6-4469-9B6B-72DB83DFE0C4}" srcId="{E30C851B-C811-409F-A0A6-857821876AE2}" destId="{6A89A9A1-5E2F-47E1-865D-91D7E1A2424E}" srcOrd="0" destOrd="0" parTransId="{183FE0B4-0E29-4B23-95D4-4FD7AAABAA13}" sibTransId="{39C1ECEA-0C05-439D-A2E4-9DD0593D8163}"/>
    <dgm:cxn modelId="{614D7948-F137-4ADB-9838-1B40AD6BC678}" type="presOf" srcId="{C326AF58-3436-4330-A831-E35DE6457A74}" destId="{DBD85C57-5344-437D-8B91-8535BA1E7018}" srcOrd="0" destOrd="0" presId="urn:microsoft.com/office/officeart/2005/8/layout/chevron2"/>
    <dgm:cxn modelId="{F8B3BF50-0257-4AA7-9229-A1545E19D82D}" srcId="{9C08DBB7-0526-41F8-B594-4538B468ADEA}" destId="{1FB8AD2D-BE46-400D-8894-F21F25D52A4D}" srcOrd="0" destOrd="0" parTransId="{CCC3910E-C54B-4048-A8F2-A766122BA09E}" sibTransId="{39DFD0AB-9326-4B6F-956E-A286431F2A6F}"/>
    <dgm:cxn modelId="{1E5A6751-9E5D-491D-9518-06472B376C17}" srcId="{B7C0E7AE-F982-441C-889C-86A3359E9B1A}" destId="{E30C851B-C811-409F-A0A6-857821876AE2}" srcOrd="0" destOrd="0" parTransId="{E2087816-B844-408E-B013-584548197111}" sibTransId="{AD558666-FB19-4308-B852-57BA01FA9F33}"/>
    <dgm:cxn modelId="{B479E75C-B126-4460-82B1-FE2B605E728D}" srcId="{B7C0E7AE-F982-441C-889C-86A3359E9B1A}" destId="{AAD07D8F-AE33-4772-B7D4-24B59E392ECD}" srcOrd="4" destOrd="0" parTransId="{72026C18-2BFC-4E1D-8F88-075F0E1C87A4}" sibTransId="{945397FF-05CD-4798-8DF3-A7108F0288F9}"/>
    <dgm:cxn modelId="{44689E5F-BDDC-4C64-AE93-93498E001599}" srcId="{B7C0E7AE-F982-441C-889C-86A3359E9B1A}" destId="{A874D985-2417-438E-83A2-AE1E0A300C57}" srcOrd="5" destOrd="0" parTransId="{D4F15021-B94C-4324-9E74-2E00678D0F45}" sibTransId="{AF5DB822-AE14-49E7-BAEB-A96091E917CC}"/>
    <dgm:cxn modelId="{C45C847A-C26E-4118-9E3C-84E2AC444EDF}" type="presOf" srcId="{A874D985-2417-438E-83A2-AE1E0A300C57}" destId="{C5403BF4-BA29-4F75-B053-04D59111A09B}" srcOrd="0" destOrd="0" presId="urn:microsoft.com/office/officeart/2005/8/layout/chevron2"/>
    <dgm:cxn modelId="{D271BC80-3B11-4549-A44B-9FAEC5C11667}" type="presOf" srcId="{C6B23F42-8F53-422F-B080-CC76FB0C2DDF}" destId="{5C93DC50-A489-443E-B421-0492813C95C7}" srcOrd="0" destOrd="0" presId="urn:microsoft.com/office/officeart/2005/8/layout/chevron2"/>
    <dgm:cxn modelId="{1C353288-81C5-4B3A-A31A-886CE5C56A35}" type="presOf" srcId="{1FB8AD2D-BE46-400D-8894-F21F25D52A4D}" destId="{538ABBA2-F864-4E34-9563-7B3417A26DB1}" srcOrd="0" destOrd="0" presId="urn:microsoft.com/office/officeart/2005/8/layout/chevron2"/>
    <dgm:cxn modelId="{54122395-F75D-4220-AD17-3AB6BC88F25E}" srcId="{B7C0E7AE-F982-441C-889C-86A3359E9B1A}" destId="{27524D3F-C86B-4F17-B6BA-6919AA9A4570}" srcOrd="3" destOrd="0" parTransId="{261A9FD1-0907-4CA1-9F41-3412D2A9A221}" sibTransId="{63CFACD9-0D8F-4EB7-B02C-25DBDA26D034}"/>
    <dgm:cxn modelId="{64F06FA0-07B2-43EE-B616-2AEF7FF97E19}" srcId="{162CB258-41A7-4992-9508-39DDC0EC76A2}" destId="{C6B23F42-8F53-422F-B080-CC76FB0C2DDF}" srcOrd="0" destOrd="0" parTransId="{18F8D8F1-4D86-436C-B6DA-395B5A9E7B4F}" sibTransId="{7BC585B8-BEAD-4776-A68D-94DFA5810431}"/>
    <dgm:cxn modelId="{BC69E6A6-5D97-4D35-BC2C-9C68E7DFDAA8}" srcId="{27524D3F-C86B-4F17-B6BA-6919AA9A4570}" destId="{6E60B133-A310-4B3F-B3BC-821F8E6F103B}" srcOrd="0" destOrd="0" parTransId="{8474AF2A-B072-4002-A6DE-4AB556F58D41}" sibTransId="{0A6018E9-2B33-4503-9776-443F1A6FB0C8}"/>
    <dgm:cxn modelId="{165854A8-7310-4CC6-AD4B-DFF85608EF93}" srcId="{A874D985-2417-438E-83A2-AE1E0A300C57}" destId="{0A01EC68-5A51-4976-A0AF-3E114C175973}" srcOrd="0" destOrd="0" parTransId="{6E2926D5-9606-49C7-A101-5DB0DF40B919}" sibTransId="{65159111-46B8-4035-A1A0-35ECF0348971}"/>
    <dgm:cxn modelId="{DE86FCA9-4674-4743-B4E6-88088627D803}" type="presOf" srcId="{AAD07D8F-AE33-4772-B7D4-24B59E392ECD}" destId="{24483409-FA03-46F2-A8D7-65078778F6D9}" srcOrd="0" destOrd="0" presId="urn:microsoft.com/office/officeart/2005/8/layout/chevron2"/>
    <dgm:cxn modelId="{AA83F0C3-C6B3-43C9-9834-898E5D044E5C}" srcId="{B7C0E7AE-F982-441C-889C-86A3359E9B1A}" destId="{162CB258-41A7-4992-9508-39DDC0EC76A2}" srcOrd="2" destOrd="0" parTransId="{9C8BE498-8B05-44F7-8086-4EC58F7E063E}" sibTransId="{4EE4846B-3D17-4A90-92CB-131600F3CD03}"/>
    <dgm:cxn modelId="{616B58C7-49FB-497E-8EB3-7F0349E35366}" type="presOf" srcId="{27524D3F-C86B-4F17-B6BA-6919AA9A4570}" destId="{68F88501-BC48-4D3B-AD25-B599BFA45916}" srcOrd="0" destOrd="0" presId="urn:microsoft.com/office/officeart/2005/8/layout/chevron2"/>
    <dgm:cxn modelId="{DD279ED3-5247-48B5-B5D2-C66C1719FBD2}" type="presOf" srcId="{B7C0E7AE-F982-441C-889C-86A3359E9B1A}" destId="{6F217659-94C8-46E6-ABD0-4EF18B13047D}" srcOrd="0" destOrd="0" presId="urn:microsoft.com/office/officeart/2005/8/layout/chevron2"/>
    <dgm:cxn modelId="{98C495DC-F2A8-438A-AFF8-6A5658BE047D}" type="presOf" srcId="{0A01EC68-5A51-4976-A0AF-3E114C175973}" destId="{A30C5EDC-6D79-4442-A1BE-FD62546D57BD}" srcOrd="0" destOrd="0" presId="urn:microsoft.com/office/officeart/2005/8/layout/chevron2"/>
    <dgm:cxn modelId="{323EB9EB-2A37-41DE-B577-E5D9E486C2A5}" type="presOf" srcId="{E30C851B-C811-409F-A0A6-857821876AE2}" destId="{EE141B94-9C73-44B7-AD21-08B21A0388C4}" srcOrd="0" destOrd="0" presId="urn:microsoft.com/office/officeart/2005/8/layout/chevron2"/>
    <dgm:cxn modelId="{BAFBB7EF-63D0-4F7F-8A7D-73F0CB5BEF01}" srcId="{B7C0E7AE-F982-441C-889C-86A3359E9B1A}" destId="{9C08DBB7-0526-41F8-B594-4538B468ADEA}" srcOrd="1" destOrd="0" parTransId="{863A0A3F-83D6-4AED-B793-63168B83C339}" sibTransId="{5A470C49-F34E-40BF-A3BA-0CE947820056}"/>
    <dgm:cxn modelId="{46706EF0-D544-4B08-9B67-429D16D35F67}" type="presOf" srcId="{6A89A9A1-5E2F-47E1-865D-91D7E1A2424E}" destId="{A70A7016-CAC0-4E64-9B35-9328DC70646A}" srcOrd="0" destOrd="0" presId="urn:microsoft.com/office/officeart/2005/8/layout/chevron2"/>
    <dgm:cxn modelId="{032EB5B3-433C-4ED2-928D-463CDDCF4E40}" type="presParOf" srcId="{6F217659-94C8-46E6-ABD0-4EF18B13047D}" destId="{E34C9815-E25F-4445-9B93-01BFA0FDEADD}" srcOrd="0" destOrd="0" presId="urn:microsoft.com/office/officeart/2005/8/layout/chevron2"/>
    <dgm:cxn modelId="{1C515EE6-5257-4B81-B0E2-13785EA8D6CB}" type="presParOf" srcId="{E34C9815-E25F-4445-9B93-01BFA0FDEADD}" destId="{EE141B94-9C73-44B7-AD21-08B21A0388C4}" srcOrd="0" destOrd="0" presId="urn:microsoft.com/office/officeart/2005/8/layout/chevron2"/>
    <dgm:cxn modelId="{A31F6E94-E45F-4985-B952-9D35A0274B91}" type="presParOf" srcId="{E34C9815-E25F-4445-9B93-01BFA0FDEADD}" destId="{A70A7016-CAC0-4E64-9B35-9328DC70646A}" srcOrd="1" destOrd="0" presId="urn:microsoft.com/office/officeart/2005/8/layout/chevron2"/>
    <dgm:cxn modelId="{AFC4EB74-D7D8-4117-9CCD-8B0467EFFC1A}" type="presParOf" srcId="{6F217659-94C8-46E6-ABD0-4EF18B13047D}" destId="{5A215D2D-BEC2-42C3-99AE-5552FEE19D11}" srcOrd="1" destOrd="0" presId="urn:microsoft.com/office/officeart/2005/8/layout/chevron2"/>
    <dgm:cxn modelId="{AE425DC5-008B-4780-A63B-07C71DF84E97}" type="presParOf" srcId="{6F217659-94C8-46E6-ABD0-4EF18B13047D}" destId="{F6FF78D0-8E67-43A6-8C8E-C4C92C09C87C}" srcOrd="2" destOrd="0" presId="urn:microsoft.com/office/officeart/2005/8/layout/chevron2"/>
    <dgm:cxn modelId="{D682D045-4F05-4AE2-90CE-16C05F271B65}" type="presParOf" srcId="{F6FF78D0-8E67-43A6-8C8E-C4C92C09C87C}" destId="{D0DD25E6-D82E-4039-BAB1-610F027C9C12}" srcOrd="0" destOrd="0" presId="urn:microsoft.com/office/officeart/2005/8/layout/chevron2"/>
    <dgm:cxn modelId="{0CA54AF7-416F-4776-A4A0-0A3CA42C6B47}" type="presParOf" srcId="{F6FF78D0-8E67-43A6-8C8E-C4C92C09C87C}" destId="{538ABBA2-F864-4E34-9563-7B3417A26DB1}" srcOrd="1" destOrd="0" presId="urn:microsoft.com/office/officeart/2005/8/layout/chevron2"/>
    <dgm:cxn modelId="{9888E081-F42C-4262-9FE6-9CCF0498DDA7}" type="presParOf" srcId="{6F217659-94C8-46E6-ABD0-4EF18B13047D}" destId="{915248E0-2930-4C37-8AF6-C96DDDD7844F}" srcOrd="3" destOrd="0" presId="urn:microsoft.com/office/officeart/2005/8/layout/chevron2"/>
    <dgm:cxn modelId="{0643D9BC-D051-4438-90FF-714726E516D1}" type="presParOf" srcId="{6F217659-94C8-46E6-ABD0-4EF18B13047D}" destId="{87A6A7F4-9D38-4FEC-9E93-29E601ADF9D5}" srcOrd="4" destOrd="0" presId="urn:microsoft.com/office/officeart/2005/8/layout/chevron2"/>
    <dgm:cxn modelId="{8A32CCD0-75E6-4F64-937C-FEFD047A38B3}" type="presParOf" srcId="{87A6A7F4-9D38-4FEC-9E93-29E601ADF9D5}" destId="{B6C530EE-60A4-4434-A483-101BB019061E}" srcOrd="0" destOrd="0" presId="urn:microsoft.com/office/officeart/2005/8/layout/chevron2"/>
    <dgm:cxn modelId="{F9095463-19F1-48D0-BFB7-A90CD41052A0}" type="presParOf" srcId="{87A6A7F4-9D38-4FEC-9E93-29E601ADF9D5}" destId="{5C93DC50-A489-443E-B421-0492813C95C7}" srcOrd="1" destOrd="0" presId="urn:microsoft.com/office/officeart/2005/8/layout/chevron2"/>
    <dgm:cxn modelId="{AA2F2BED-8700-4106-B8DB-717479566EA6}" type="presParOf" srcId="{6F217659-94C8-46E6-ABD0-4EF18B13047D}" destId="{545B0BD6-4BFE-40DB-9BF0-471192BFAAD1}" srcOrd="5" destOrd="0" presId="urn:microsoft.com/office/officeart/2005/8/layout/chevron2"/>
    <dgm:cxn modelId="{95E3F099-8318-4A11-8DFC-5BEDBD2F5DFD}" type="presParOf" srcId="{6F217659-94C8-46E6-ABD0-4EF18B13047D}" destId="{BCDFCF6E-ACAB-42CA-9DE8-1C6208E1C580}" srcOrd="6" destOrd="0" presId="urn:microsoft.com/office/officeart/2005/8/layout/chevron2"/>
    <dgm:cxn modelId="{B9D8C6F5-5530-4A46-AFA3-9C13B5A600E0}" type="presParOf" srcId="{BCDFCF6E-ACAB-42CA-9DE8-1C6208E1C580}" destId="{68F88501-BC48-4D3B-AD25-B599BFA45916}" srcOrd="0" destOrd="0" presId="urn:microsoft.com/office/officeart/2005/8/layout/chevron2"/>
    <dgm:cxn modelId="{9C978308-1316-4C55-A1F9-1EFDB6AD9566}" type="presParOf" srcId="{BCDFCF6E-ACAB-42CA-9DE8-1C6208E1C580}" destId="{672FD9C2-4957-42C5-A4F2-8A7D1B5A67E3}" srcOrd="1" destOrd="0" presId="urn:microsoft.com/office/officeart/2005/8/layout/chevron2"/>
    <dgm:cxn modelId="{90D1152D-05E3-4FFE-8A4F-3B7F57BE5E9A}" type="presParOf" srcId="{6F217659-94C8-46E6-ABD0-4EF18B13047D}" destId="{D91E88FA-7B70-42EB-889C-06A6576D6004}" srcOrd="7" destOrd="0" presId="urn:microsoft.com/office/officeart/2005/8/layout/chevron2"/>
    <dgm:cxn modelId="{94ED6146-3103-4952-990F-62C39A527E13}" type="presParOf" srcId="{6F217659-94C8-46E6-ABD0-4EF18B13047D}" destId="{693D65D3-6938-41B7-BAB4-DFBDEEA8ED57}" srcOrd="8" destOrd="0" presId="urn:microsoft.com/office/officeart/2005/8/layout/chevron2"/>
    <dgm:cxn modelId="{923B5FA4-A835-46BA-B49A-E197290B15DF}" type="presParOf" srcId="{693D65D3-6938-41B7-BAB4-DFBDEEA8ED57}" destId="{24483409-FA03-46F2-A8D7-65078778F6D9}" srcOrd="0" destOrd="0" presId="urn:microsoft.com/office/officeart/2005/8/layout/chevron2"/>
    <dgm:cxn modelId="{1CDD73AC-5F1B-485D-BF2B-4AECBEA65834}" type="presParOf" srcId="{693D65D3-6938-41B7-BAB4-DFBDEEA8ED57}" destId="{DBD85C57-5344-437D-8B91-8535BA1E7018}" srcOrd="1" destOrd="0" presId="urn:microsoft.com/office/officeart/2005/8/layout/chevron2"/>
    <dgm:cxn modelId="{92006C65-9F64-4ADC-B2FB-110BC3F05EF9}" type="presParOf" srcId="{6F217659-94C8-46E6-ABD0-4EF18B13047D}" destId="{A6AC815A-F9C3-4445-8AE6-25249FF3FE6E}" srcOrd="9" destOrd="0" presId="urn:microsoft.com/office/officeart/2005/8/layout/chevron2"/>
    <dgm:cxn modelId="{F66029FB-2E53-4381-A0A9-EA29551CFF25}" type="presParOf" srcId="{6F217659-94C8-46E6-ABD0-4EF18B13047D}" destId="{971BD1C4-7DCC-4468-B6D2-DBA527BADC8B}" srcOrd="10" destOrd="0" presId="urn:microsoft.com/office/officeart/2005/8/layout/chevron2"/>
    <dgm:cxn modelId="{4C3B80DE-7099-4A26-BCB7-45FCEF6169CD}" type="presParOf" srcId="{971BD1C4-7DCC-4468-B6D2-DBA527BADC8B}" destId="{C5403BF4-BA29-4F75-B053-04D59111A09B}" srcOrd="0" destOrd="0" presId="urn:microsoft.com/office/officeart/2005/8/layout/chevron2"/>
    <dgm:cxn modelId="{6C52B9D1-B850-49BF-AC98-C945C5B25F6F}" type="presParOf" srcId="{971BD1C4-7DCC-4468-B6D2-DBA527BADC8B}" destId="{A30C5EDC-6D79-4442-A1BE-FD62546D57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41B94-9C73-44B7-AD21-08B21A0388C4}">
      <dsp:nvSpPr>
        <dsp:cNvPr id="0" name=""/>
        <dsp:cNvSpPr/>
      </dsp:nvSpPr>
      <dsp:spPr>
        <a:xfrm rot="5400000">
          <a:off x="-141639" y="211234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1</a:t>
          </a:r>
        </a:p>
      </dsp:txBody>
      <dsp:txXfrm rot="-5400000">
        <a:off x="1" y="400085"/>
        <a:ext cx="660982" cy="283279"/>
      </dsp:txXfrm>
    </dsp:sp>
    <dsp:sp modelId="{A70A7016-CAC0-4E64-9B35-9328DC70646A}">
      <dsp:nvSpPr>
        <dsp:cNvPr id="0" name=""/>
        <dsp:cNvSpPr/>
      </dsp:nvSpPr>
      <dsp:spPr>
        <a:xfrm rot="5400000">
          <a:off x="3660010" y="-2995616"/>
          <a:ext cx="613769" cy="66118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ПРОФЕССИОНАЛЬНЫЕ СТАНДАРТЫ</a:t>
          </a:r>
        </a:p>
      </dsp:txBody>
      <dsp:txXfrm rot="-5400000">
        <a:off x="660982" y="33374"/>
        <a:ext cx="6581863" cy="553845"/>
      </dsp:txXfrm>
    </dsp:sp>
    <dsp:sp modelId="{D0DD25E6-D82E-4039-BAB1-610F027C9C12}">
      <dsp:nvSpPr>
        <dsp:cNvPr id="0" name=""/>
        <dsp:cNvSpPr/>
      </dsp:nvSpPr>
      <dsp:spPr>
        <a:xfrm rot="5400000">
          <a:off x="-141639" y="1057932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2</a:t>
          </a:r>
        </a:p>
      </dsp:txBody>
      <dsp:txXfrm rot="-5400000">
        <a:off x="1" y="1246783"/>
        <a:ext cx="660982" cy="283279"/>
      </dsp:txXfrm>
    </dsp:sp>
    <dsp:sp modelId="{538ABBA2-F864-4E34-9563-7B3417A26DB1}">
      <dsp:nvSpPr>
        <dsp:cNvPr id="0" name=""/>
        <dsp:cNvSpPr/>
      </dsp:nvSpPr>
      <dsp:spPr>
        <a:xfrm rot="5400000">
          <a:off x="3650555" y="-2134874"/>
          <a:ext cx="613769" cy="66118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ОБНОВЛЕННЫЕ ФГОСЫ</a:t>
          </a:r>
        </a:p>
      </dsp:txBody>
      <dsp:txXfrm rot="-5400000">
        <a:off x="651527" y="894116"/>
        <a:ext cx="6581863" cy="553845"/>
      </dsp:txXfrm>
    </dsp:sp>
    <dsp:sp modelId="{B6C530EE-60A4-4434-A483-101BB019061E}">
      <dsp:nvSpPr>
        <dsp:cNvPr id="0" name=""/>
        <dsp:cNvSpPr/>
      </dsp:nvSpPr>
      <dsp:spPr>
        <a:xfrm rot="5400000">
          <a:off x="-141639" y="1904630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3</a:t>
          </a:r>
        </a:p>
      </dsp:txBody>
      <dsp:txXfrm rot="-5400000">
        <a:off x="1" y="2093481"/>
        <a:ext cx="660982" cy="283279"/>
      </dsp:txXfrm>
    </dsp:sp>
    <dsp:sp modelId="{5C93DC50-A489-443E-B421-0492813C95C7}">
      <dsp:nvSpPr>
        <dsp:cNvPr id="0" name=""/>
        <dsp:cNvSpPr/>
      </dsp:nvSpPr>
      <dsp:spPr>
        <a:xfrm rot="5400000">
          <a:off x="3660010" y="-1302219"/>
          <a:ext cx="613769" cy="66118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ПРИМЕРНЫЕ ООП</a:t>
          </a:r>
        </a:p>
      </dsp:txBody>
      <dsp:txXfrm rot="-5400000">
        <a:off x="660982" y="1726771"/>
        <a:ext cx="6581863" cy="553845"/>
      </dsp:txXfrm>
    </dsp:sp>
    <dsp:sp modelId="{68F88501-BC48-4D3B-AD25-B599BFA45916}">
      <dsp:nvSpPr>
        <dsp:cNvPr id="0" name=""/>
        <dsp:cNvSpPr/>
      </dsp:nvSpPr>
      <dsp:spPr>
        <a:xfrm rot="5400000">
          <a:off x="-141639" y="2685145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4</a:t>
          </a:r>
        </a:p>
      </dsp:txBody>
      <dsp:txXfrm rot="-5400000">
        <a:off x="1" y="2873996"/>
        <a:ext cx="660982" cy="283279"/>
      </dsp:txXfrm>
    </dsp:sp>
    <dsp:sp modelId="{672FD9C2-4957-42C5-A4F2-8A7D1B5A67E3}">
      <dsp:nvSpPr>
        <dsp:cNvPr id="0" name=""/>
        <dsp:cNvSpPr/>
      </dsp:nvSpPr>
      <dsp:spPr>
        <a:xfrm rot="5400000">
          <a:off x="3660010" y="-389338"/>
          <a:ext cx="613769" cy="6611825"/>
        </a:xfrm>
        <a:prstGeom prst="round2SameRect">
          <a:avLst/>
        </a:prstGeom>
        <a:solidFill>
          <a:schemeClr val="bg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ПРОБЛЕМНО-ОРИЕНТИРОВАННЫЙ ПОДХОД</a:t>
          </a:r>
        </a:p>
      </dsp:txBody>
      <dsp:txXfrm rot="-5400000">
        <a:off x="660982" y="2639652"/>
        <a:ext cx="6581863" cy="553845"/>
      </dsp:txXfrm>
    </dsp:sp>
    <dsp:sp modelId="{24483409-FA03-46F2-A8D7-65078778F6D9}">
      <dsp:nvSpPr>
        <dsp:cNvPr id="0" name=""/>
        <dsp:cNvSpPr/>
      </dsp:nvSpPr>
      <dsp:spPr>
        <a:xfrm rot="5400000">
          <a:off x="-141639" y="3598027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5</a:t>
          </a:r>
        </a:p>
      </dsp:txBody>
      <dsp:txXfrm rot="-5400000">
        <a:off x="1" y="3786878"/>
        <a:ext cx="660982" cy="283279"/>
      </dsp:txXfrm>
    </dsp:sp>
    <dsp:sp modelId="{DBD85C57-5344-437D-8B91-8535BA1E7018}">
      <dsp:nvSpPr>
        <dsp:cNvPr id="0" name=""/>
        <dsp:cNvSpPr/>
      </dsp:nvSpPr>
      <dsp:spPr>
        <a:xfrm rot="5400000">
          <a:off x="3660010" y="391177"/>
          <a:ext cx="613769" cy="66118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АККРЕДИТАЦИЯ </a:t>
          </a:r>
        </a:p>
      </dsp:txBody>
      <dsp:txXfrm rot="-5400000">
        <a:off x="660982" y="3420167"/>
        <a:ext cx="6581863" cy="553845"/>
      </dsp:txXfrm>
    </dsp:sp>
    <dsp:sp modelId="{C5403BF4-BA29-4F75-B053-04D59111A09B}">
      <dsp:nvSpPr>
        <dsp:cNvPr id="0" name=""/>
        <dsp:cNvSpPr/>
      </dsp:nvSpPr>
      <dsp:spPr>
        <a:xfrm rot="5400000">
          <a:off x="-141639" y="4378542"/>
          <a:ext cx="944261" cy="66098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6</a:t>
          </a:r>
        </a:p>
      </dsp:txBody>
      <dsp:txXfrm rot="-5400000">
        <a:off x="1" y="4567393"/>
        <a:ext cx="660982" cy="283279"/>
      </dsp:txXfrm>
    </dsp:sp>
    <dsp:sp modelId="{A30C5EDC-6D79-4442-A1BE-FD62546D57BD}">
      <dsp:nvSpPr>
        <dsp:cNvPr id="0" name=""/>
        <dsp:cNvSpPr/>
      </dsp:nvSpPr>
      <dsp:spPr>
        <a:xfrm rot="5400000">
          <a:off x="3660010" y="1237875"/>
          <a:ext cx="613769" cy="66118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ПОДГОТОВКА СОВРЕМЕННОГО СПЕЦИАЛИСТА</a:t>
          </a:r>
        </a:p>
      </dsp:txBody>
      <dsp:txXfrm rot="-5400000">
        <a:off x="660982" y="4266865"/>
        <a:ext cx="6581863" cy="553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099" cy="496968"/>
          </a:xfrm>
          <a:prstGeom prst="rect">
            <a:avLst/>
          </a:prstGeom>
        </p:spPr>
        <p:txBody>
          <a:bodyPr vert="horz" lIns="91644" tIns="45824" rIns="91644" bIns="4582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6968"/>
          </a:xfrm>
          <a:prstGeom prst="rect">
            <a:avLst/>
          </a:prstGeom>
        </p:spPr>
        <p:txBody>
          <a:bodyPr vert="horz" lIns="91644" tIns="45824" rIns="91644" bIns="45824" rtlCol="0"/>
          <a:lstStyle>
            <a:lvl1pPr algn="r">
              <a:defRPr sz="1200"/>
            </a:lvl1pPr>
          </a:lstStyle>
          <a:p>
            <a:fld id="{6C5412F2-20FC-49C5-BD42-DCB0E2E1F0E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44" tIns="45824" rIns="91644" bIns="4582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1644" tIns="45824" rIns="91644" bIns="4582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0648"/>
            <a:ext cx="2949099" cy="496968"/>
          </a:xfrm>
          <a:prstGeom prst="rect">
            <a:avLst/>
          </a:prstGeom>
        </p:spPr>
        <p:txBody>
          <a:bodyPr vert="horz" lIns="91644" tIns="45824" rIns="91644" bIns="4582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0648"/>
            <a:ext cx="2949099" cy="496968"/>
          </a:xfrm>
          <a:prstGeom prst="rect">
            <a:avLst/>
          </a:prstGeom>
        </p:spPr>
        <p:txBody>
          <a:bodyPr vert="horz" lIns="91644" tIns="45824" rIns="91644" bIns="45824" rtlCol="0" anchor="b"/>
          <a:lstStyle>
            <a:lvl1pPr algn="r">
              <a:defRPr sz="1200"/>
            </a:lvl1pPr>
          </a:lstStyle>
          <a:p>
            <a:fld id="{8504B517-902D-4F63-8FE5-8BD7CC73D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8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44D751-13CE-493E-8793-4F834FDCAF94}" type="slidenum">
              <a:rPr lang="ru-RU" altLang="ru-RU" smtClean="0">
                <a:cs typeface="Arial" charset="0"/>
              </a:rPr>
              <a:pPr/>
              <a:t>1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27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91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понятие «профессиональный стандарт» появилось в Трудовом кодексе Российской Федерации в 2012 году.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7BE69-4257-4A25-9D17-436593617CB9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56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62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A74B1-A089-41E0-8192-016B32A746D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30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defTabSz="912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116" indent="-284452" defTabSz="912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572" indent="-227243" defTabSz="912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47" indent="-227243" defTabSz="912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312" indent="-227243" defTabSz="912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976" indent="-227243" defTabSz="912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641" indent="-227243" defTabSz="912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305" indent="-227243" defTabSz="912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970" indent="-227243" defTabSz="9121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1C0C4BD1-7854-4549-A675-9FD4490174D3}" type="slidenum">
              <a:rPr lang="ru-RU" altLang="ru-RU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defRPr/>
              </a:pPr>
              <a:t>12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86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FBDE61-16A2-494B-AA5D-C4B7D0CCE036}" type="slidenum">
              <a:rPr lang="ru-RU" altLang="ru-RU">
                <a:latin typeface="Calibri" panose="020F0502020204030204" pitchFamily="34" charset="0"/>
              </a:rPr>
              <a:pPr eaLnBrk="1" hangingPunct="1"/>
              <a:t>17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300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E59DC-A9E9-49C2-A47D-001C4FEBA3F1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67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91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понятие «профессиональный стандарт» появилось в Трудовом кодексе Российской Федерации в 2012 году.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7BE69-4257-4A25-9D17-436593617CB9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65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91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понятие «профессиональный стандарт» появилось в Трудовом кодексе Российской Федерации в 2012 году.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7BE69-4257-4A25-9D17-436593617CB9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00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91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понятие «профессиональный стандарт» появилось в Трудовом кодексе Российской Федерации в 2012 году.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7BE69-4257-4A25-9D17-436593617CB9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28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38B24-65DE-44CD-BDA2-554B73DC6508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66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2336-0E3D-4AFD-8BE3-17F07E4F251D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0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0C9B-545F-43EB-A963-C58F433873D7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95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907895" y="555322"/>
            <a:ext cx="6778907" cy="1191121"/>
          </a:xfrm>
        </p:spPr>
        <p:txBody>
          <a:bodyPr>
            <a:normAutofit/>
          </a:bodyPr>
          <a:lstStyle>
            <a:lvl1pPr algn="l">
              <a:defRPr sz="2700" b="1" i="0">
                <a:solidFill>
                  <a:srgbClr val="2C3E50"/>
                </a:solidFill>
                <a:latin typeface="Myriad Pro"/>
                <a:cs typeface="Myriad Pro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D7CB3-23BA-4B5A-AFAE-F10197EBA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76E354EF-E02C-467E-B819-7D2EE6131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C483-B979-4EA6-8CDB-743A02D4DB68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2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B96E-FB75-47BB-B0EB-C78685F1370F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1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771A-711E-4129-A75A-C44940D3E1B2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2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9882-B548-4A83-ABDB-A1C18937B4B6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29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A143-C6D5-451E-BF57-8EC88F636762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78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1FDA-DE40-41F5-98DF-8119FDEF5142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4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6B1F1-72C8-4412-9A4A-CD1E58A69C69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7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0F42-CE29-40E0-A745-E697B55D5E3B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867A-A6A0-4027-9CD4-061487E3FF69}" type="datetime1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6C0C9-6806-41D9-8AD2-CE196E069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0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65796144597B427C377510CF4F6FB2CAF2BEE866406BBBC95372CAF3B35RA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B3850F1F9517E9FCB2BB2F623EAE22BCB455FC6276B9DB38AD92131327B8A8BD17EF116752CDCDDFa132I" TargetMode="External"/><Relationship Id="rId13" Type="http://schemas.openxmlformats.org/officeDocument/2006/relationships/hyperlink" Target="consultantplus://offline/ref=B3850F1F9517E9FCB2BB2F623EAE22BCB455FD6877BEDB38AD92131327B8A8BD17EF116752CDCDDFa132I" TargetMode="External"/><Relationship Id="rId3" Type="http://schemas.openxmlformats.org/officeDocument/2006/relationships/hyperlink" Target="consultantplus://offline/ref=5B425A0B31BBCA70CEBB426A3911772C428AB1BFB6685C228B535284C11AF1E22B8532F3394D4D9425hAJ" TargetMode="External"/><Relationship Id="rId7" Type="http://schemas.openxmlformats.org/officeDocument/2006/relationships/hyperlink" Target="consultantplus://offline/ref=B3850F1F9517E9FCB2BB2F623EAE22BCB455FD697AB9DB38AD92131327B8A8BD17EF116752CDCDDFa132I" TargetMode="External"/><Relationship Id="rId12" Type="http://schemas.openxmlformats.org/officeDocument/2006/relationships/hyperlink" Target="consultantplus://offline/ref=B3850F1F9517E9FCB2BB2F623EAE22BCB455FC6276B6DB38AD92131327B8A8BD17EF116752CDCDDFa132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consultantplus://offline/ref=B3850F1F9517E9FCB2BB2F623EAE22BCB454FC6B78B9DB38AD92131327B8A8BD17EF116752CDCDDFa132I" TargetMode="External"/><Relationship Id="rId11" Type="http://schemas.openxmlformats.org/officeDocument/2006/relationships/hyperlink" Target="consultantplus://offline/ref=B3850F1F9517E9FCB2BB2F623EAE22BCB455FD6A79BFDB38AD92131327B8A8BD17EF116752CDCDDFa132I" TargetMode="External"/><Relationship Id="rId5" Type="http://schemas.openxmlformats.org/officeDocument/2006/relationships/hyperlink" Target="consultantplus://offline/ref=B3850F1F9517E9FCB2BB2F623EAE22BCB45EFB6E76B9DB38AD92131327B8A8BD17EF116752CDCDDFa132I" TargetMode="External"/><Relationship Id="rId10" Type="http://schemas.openxmlformats.org/officeDocument/2006/relationships/hyperlink" Target="consultantplus://offline/ref=B3850F1F9517E9FCB2BB2F623EAE22BCB455FC627EB9DB38AD92131327B8A8BD17EF116752CDCDDFa132I" TargetMode="External"/><Relationship Id="rId4" Type="http://schemas.openxmlformats.org/officeDocument/2006/relationships/hyperlink" Target="consultantplus://offline/ref=B3850F1F9517E9FCB2BB2F623EAE22BCB45EFF6B7DBADB38AD92131327B8A8BD17EF116752CDCDDFa132I" TargetMode="External"/><Relationship Id="rId9" Type="http://schemas.openxmlformats.org/officeDocument/2006/relationships/hyperlink" Target="consultantplus://offline/ref=B3850F1F9517E9FCB2BB2F623EAE22BCB455FC627EB6DB38AD92131327B8A8BD17EF116752CDCDDFa132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4B910CA5D096C4563EEAA0975AE2671039A3E5EF30937F5F895500E32C2B6592A98375F4B8CB99Ff426J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fmza.ru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238" y="980728"/>
            <a:ext cx="9144000" cy="46085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Box 16"/>
          <p:cNvSpPr txBox="1">
            <a:spLocks noChangeArrowheads="1"/>
          </p:cNvSpPr>
          <p:nvPr/>
        </p:nvSpPr>
        <p:spPr bwMode="auto">
          <a:xfrm>
            <a:off x="611560" y="2492896"/>
            <a:ext cx="80288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Профессиональные стандарты, аккредитация специалистов:</a:t>
            </a:r>
            <a:r>
              <a:rPr lang="en-US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status </a:t>
            </a:r>
            <a:r>
              <a:rPr lang="en-US" alt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praesens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Подзаголовок 2"/>
          <p:cNvSpPr txBox="1">
            <a:spLocks/>
          </p:cNvSpPr>
          <p:nvPr/>
        </p:nvSpPr>
        <p:spPr bwMode="auto">
          <a:xfrm>
            <a:off x="6643688" y="6357938"/>
            <a:ext cx="1714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defTabSz="957263">
              <a:lnSpc>
                <a:spcPct val="80000"/>
              </a:lnSpc>
              <a:spcBef>
                <a:spcPct val="20000"/>
              </a:spcBef>
            </a:pPr>
            <a:r>
              <a:rPr lang="ru-RU" altLang="ru-RU" sz="1700" dirty="0">
                <a:solidFill>
                  <a:srgbClr val="7F7F7F"/>
                </a:solidFill>
                <a:latin typeface="Helios"/>
              </a:rPr>
              <a:t>РОССИЯ 201</a:t>
            </a:r>
            <a:r>
              <a:rPr lang="en-US" altLang="ru-RU" sz="1700" dirty="0">
                <a:solidFill>
                  <a:srgbClr val="7F7F7F"/>
                </a:solidFill>
                <a:latin typeface="Helios"/>
              </a:rPr>
              <a:t>9</a:t>
            </a:r>
            <a:endParaRPr lang="ru-RU" altLang="ru-RU" sz="1700" dirty="0">
              <a:solidFill>
                <a:srgbClr val="7F7F7F"/>
              </a:solidFill>
              <a:latin typeface="Helios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517525" y="2205038"/>
            <a:ext cx="1588" cy="19446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Заголовок 1"/>
          <p:cNvSpPr>
            <a:spLocks/>
          </p:cNvSpPr>
          <p:nvPr/>
        </p:nvSpPr>
        <p:spPr bwMode="auto">
          <a:xfrm>
            <a:off x="4787900" y="5013325"/>
            <a:ext cx="4211638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ru-RU" altLang="ru-RU" b="1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634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8000" tIns="108000" rIns="108000" bIns="108000">
            <a:normAutofit fontScale="62500" lnSpcReduction="20000"/>
          </a:bodyPr>
          <a:lstStyle/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                        от 22.01.2013 № 23 «О правилах разработки, утверждения и применения профессиональных стандартов»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 ред. Постановлений Правительства Российской Федерации от 23.09.2014 № 970, от 13.05.2016 № 406) :</a:t>
            </a:r>
          </a:p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Министерство труда и социальной защиты Российской Федерации координирует разработку профессиональных стандартов.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Проекты профессиональных стандартов могут разрабатываться объединениями работодателей, работодателями, профессиональными сообществами,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саморегулируемыми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организациями и иными некоммерческими организациями с участием образовательных организаций профессионального образования и других заинтересованных организаций (далее - разработчики).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17. Сведения о профессиональном стандарте вносятся в реестр профессиональных стандартов, создание и ведение которого осуществляется Министерством труда и социальной защиты Российской Федерации в установленном им порядке.</a:t>
            </a:r>
            <a:endParaRPr lang="ru-RU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91680" y="0"/>
            <a:ext cx="5762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Разработка профессиональных стандартов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350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44000" tIns="0" rIns="144000" bIns="0" anchor="ctr">
            <a:normAutofit/>
          </a:bodyPr>
          <a:lstStyle/>
          <a:p>
            <a:pPr marL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Минтруда России от 29.09.2014 № 667н</a:t>
            </a:r>
          </a:p>
          <a:p>
            <a:pPr marL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 реестре профессиональных стандартов</a:t>
            </a:r>
          </a:p>
          <a:p>
            <a:pPr marL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(перечне видов профессиональной деятельности)»</a:t>
            </a:r>
          </a:p>
          <a:p>
            <a:pPr marL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Ведение реестра профессиональных стандартов, его актуализация и размещение осуществляется на специализированном сайте Минтруда России «Профессиональные стандарты» ФГБУ «НИИ труда и социального страхования» Минтруда России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profstandart.rosmintrud.ru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Включению в реестр подлежат профессиональные стандарты, утвержденные приказами Минтруда России в установленном порядке, в 10-дневный срок после их государственной регистрации Минюстом России.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74546" y="0"/>
            <a:ext cx="5196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Реестр профессиональных стандартов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3"/>
          <p:cNvSpPr txBox="1">
            <a:spLocks noChangeArrowheads="1"/>
          </p:cNvSpPr>
          <p:nvPr/>
        </p:nvSpPr>
        <p:spPr bwMode="auto">
          <a:xfrm>
            <a:off x="395288" y="115889"/>
            <a:ext cx="8374062" cy="387786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Профессиональные стандарты в сфере здравоохранения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957207"/>
              </p:ext>
            </p:extLst>
          </p:nvPr>
        </p:nvGraphicFramePr>
        <p:xfrm>
          <a:off x="257337" y="593685"/>
          <a:ext cx="8649963" cy="580622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905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профессионального стандарта</a:t>
                      </a:r>
                    </a:p>
                  </a:txBody>
                  <a:tcPr marL="36000" marR="36000" marT="1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Действующие на 17.04.2018</a:t>
                      </a:r>
                    </a:p>
                  </a:txBody>
                  <a:tcPr marL="36000" marR="36000" marT="1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042">
                <a:tc>
                  <a:txBody>
                    <a:bodyPr/>
                    <a:lstStyle/>
                    <a:p>
                      <a:pPr algn="l"/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Врач-биохимик</a:t>
                      </a:r>
                      <a:endParaRPr lang="ru-RU" sz="1200" baseline="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hlinkClick r:id="rId3"/>
                      </a:endParaRPr>
                    </a:p>
                  </a:txBody>
                  <a:tcPr marL="36000" marR="36000" marT="198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baseline="0" dirty="0">
                          <a:solidFill>
                            <a:srgbClr val="0000FF"/>
                          </a:solidFill>
                          <a:latin typeface="Times New Roman"/>
                          <a:hlinkClick r:id="rId3"/>
                        </a:rPr>
                        <a:t>Приказ Минтруда России от 04.08.2017 N 613н</a:t>
                      </a:r>
                      <a:endParaRPr lang="ru-RU" sz="1200" b="1" u="sng" baseline="0" dirty="0">
                        <a:solidFill>
                          <a:schemeClr val="tx1"/>
                        </a:solidFill>
                        <a:latin typeface="Times New Roman"/>
                        <a:hlinkClick r:id="rId3"/>
                      </a:endParaRPr>
                    </a:p>
                  </a:txBody>
                  <a:tcPr marL="36000" marR="36000" marT="198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Врач-биофизик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04.08.2017 N 611н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Врач-кибернетик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Приказ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04.08.2017 N 610н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 в области организации здравоохранения и общественного здоровья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07.11.2017 N 768н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0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- аллерголог-иммунолог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7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138н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2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Врач-инфекционист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8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135н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Врач-неонатолог</a:t>
                      </a:r>
                      <a:endParaRPr lang="ru-RU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9"/>
                        </a:rPr>
                        <a:t>Приказ</a:t>
                      </a:r>
                      <a:r>
                        <a:rPr lang="ru-RU" sz="1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136н</a:t>
                      </a:r>
                      <a:endParaRPr lang="ru-RU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0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Врач-эндокринолог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0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132н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6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 в области клинической лабораторной диагностики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1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145н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- детский кардиолог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2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139н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- сердечно-сосудистый хирург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3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143н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 в области организации здравоохранения и общественного здоровья</a:t>
                      </a:r>
                      <a:endParaRPr lang="ru-RU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Приказ</a:t>
                      </a:r>
                      <a:r>
                        <a:rPr lang="ru-RU" sz="1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07.11.2017 N 768н</a:t>
                      </a:r>
                      <a:endParaRPr lang="ru-RU" sz="1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44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- аллерголог-иммунолог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7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138н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0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Врач-инфекционист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8"/>
                        </a:rPr>
                        <a:t>Приказ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135н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Врач-неонатолог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9"/>
                        </a:rPr>
                        <a:t>Приказ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Минтруда России от 14.03.2018 N 136н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227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6" y="476672"/>
            <a:ext cx="4212431" cy="262490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Работодатель</a:t>
            </a:r>
          </a:p>
          <a:p>
            <a:pPr marL="214313" indent="-214313" fontAlgn="b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квалификации персонала</a:t>
            </a:r>
          </a:p>
          <a:p>
            <a:pPr marL="214313" indent="-214313" fontAlgn="b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для стандартов учреждения, должностных инструкций и т.д.</a:t>
            </a:r>
          </a:p>
          <a:p>
            <a:pPr marL="214313" indent="-214313" fontAlgn="b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системы стимулирования и мотивации</a:t>
            </a:r>
          </a:p>
          <a:p>
            <a:pPr marL="214313" indent="-214313" fontAlgn="b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критериев для подбора персонала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47098" y="3365898"/>
            <a:ext cx="3640931" cy="301543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88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15000"/>
              </a:lnSpc>
            </a:pPr>
            <a:r>
              <a:rPr lang="en-US" altLang="ru-RU" sz="15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  <a:r>
              <a:rPr lang="en-US" alt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профессионального образования</a:t>
            </a:r>
            <a:endParaRPr lang="ru-RU" altLang="ru-RU" sz="1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8"/>
              </a:lnSpc>
            </a:pPr>
            <a:r>
              <a:rPr lang="en-US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основа для обновления образовательных стандартов, учебных программ, модулей, методических материалов </a:t>
            </a:r>
          </a:p>
          <a:p>
            <a:pPr eaLnBrk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Контрольно-измерительные средства для </a:t>
            </a:r>
            <a:r>
              <a:rPr lang="ru-RU" altLang="ru-RU" sz="135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аккредитации специалистов</a:t>
            </a:r>
            <a:endParaRPr lang="ru-RU" alt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ru-RU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r>
              <a:rPr lang="en-US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</a:t>
            </a:r>
            <a:r>
              <a:rPr lang="en-US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</a:t>
            </a:r>
            <a:r>
              <a:rPr lang="en-US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alt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alt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0"/>
              </a:lnSpc>
            </a:pPr>
            <a:r>
              <a:rPr lang="ru-RU" alt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54216" y="476672"/>
            <a:ext cx="3837384" cy="267610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политики в области занятости.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рынка труда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управление Гос. Заказом для СПО</a:t>
            </a:r>
          </a:p>
          <a:p>
            <a:pPr>
              <a:defRPr/>
            </a:pPr>
            <a:endParaRPr lang="ru-RU" sz="13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fontAlgn="b">
              <a:lnSpc>
                <a:spcPct val="115000"/>
              </a:lnSpc>
              <a:defRPr/>
            </a:pPr>
            <a:endParaRPr lang="ru-RU" sz="12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fontAlgn="b">
              <a:lnSpc>
                <a:spcPct val="115000"/>
              </a:lnSpc>
              <a:defRPr/>
            </a:pPr>
            <a:endParaRPr lang="ru-RU" sz="12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35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0272" y="3365898"/>
            <a:ext cx="3729038" cy="301543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для оценки своего профессионального уровня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квалификации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карьеры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запросам рынка труда и работодателя</a:t>
            </a:r>
          </a:p>
          <a:p>
            <a:pPr>
              <a:defRPr/>
            </a:pPr>
            <a:endParaRPr 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182666" y="2918222"/>
            <a:ext cx="937022" cy="895350"/>
          </a:xfrm>
          <a:prstGeom prst="ellipse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/>
              <a:t>Проф.</a:t>
            </a:r>
          </a:p>
          <a:p>
            <a:pPr algn="ctr">
              <a:defRPr/>
            </a:pPr>
            <a:r>
              <a:rPr lang="ru-RU" sz="900" dirty="0"/>
              <a:t>стандарт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775472" y="2932510"/>
            <a:ext cx="447675" cy="220265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024438" y="2871788"/>
            <a:ext cx="447675" cy="220266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43338" y="3582592"/>
            <a:ext cx="469106" cy="373856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24438" y="3620692"/>
            <a:ext cx="447675" cy="335756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55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82" y="2396729"/>
            <a:ext cx="994172" cy="64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034" y="2014243"/>
            <a:ext cx="803630" cy="88512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157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519" y="3975497"/>
            <a:ext cx="673894" cy="79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813" y="3702733"/>
            <a:ext cx="724437" cy="66165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8542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560785" y="260648"/>
            <a:ext cx="8187679" cy="13391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составляет основу профессиональных стандартов </a:t>
            </a:r>
          </a:p>
        </p:txBody>
      </p:sp>
      <p:sp>
        <p:nvSpPr>
          <p:cNvPr id="6" name="Трапеция 5"/>
          <p:cNvSpPr/>
          <p:nvPr/>
        </p:nvSpPr>
        <p:spPr>
          <a:xfrm>
            <a:off x="3176587" y="2934891"/>
            <a:ext cx="2749154" cy="1427559"/>
          </a:xfrm>
          <a:prstGeom prst="trapezoid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113860" y="1847850"/>
            <a:ext cx="2251472" cy="940594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образование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113860" y="3082528"/>
            <a:ext cx="2251472" cy="985838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рамка квалификаций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113860" y="4362451"/>
            <a:ext cx="2251472" cy="859631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требования к данному виду деятельности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21494" y="1939528"/>
            <a:ext cx="2250281" cy="995363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аттестация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521494" y="3219450"/>
            <a:ext cx="2250281" cy="98226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нормативно правовое регулирование данного вида деятельности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60785" y="4362451"/>
            <a:ext cx="2250281" cy="859631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работодателя (бизнеса)</a:t>
            </a:r>
          </a:p>
        </p:txBody>
      </p:sp>
      <p:sp>
        <p:nvSpPr>
          <p:cNvPr id="14" name="Стрелка вправо 13"/>
          <p:cNvSpPr/>
          <p:nvPr/>
        </p:nvSpPr>
        <p:spPr>
          <a:xfrm rot="19743950">
            <a:off x="5457826" y="2511028"/>
            <a:ext cx="935831" cy="35599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5" name="Стрелка вправо 14"/>
          <p:cNvSpPr/>
          <p:nvPr/>
        </p:nvSpPr>
        <p:spPr>
          <a:xfrm rot="12454816">
            <a:off x="2655094" y="2553891"/>
            <a:ext cx="935831" cy="35599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6" name="Стрелка вправо 15"/>
          <p:cNvSpPr/>
          <p:nvPr/>
        </p:nvSpPr>
        <p:spPr>
          <a:xfrm>
            <a:off x="2771775" y="3649266"/>
            <a:ext cx="615554" cy="203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7" name="Стрелка вправо 16"/>
          <p:cNvSpPr/>
          <p:nvPr/>
        </p:nvSpPr>
        <p:spPr>
          <a:xfrm rot="18985191">
            <a:off x="2662237" y="4426744"/>
            <a:ext cx="767954" cy="221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8" name="Стрелка влево 17"/>
          <p:cNvSpPr/>
          <p:nvPr/>
        </p:nvSpPr>
        <p:spPr>
          <a:xfrm>
            <a:off x="5710237" y="3654029"/>
            <a:ext cx="461963" cy="2405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9" name="Стрелка влево 18"/>
          <p:cNvSpPr/>
          <p:nvPr/>
        </p:nvSpPr>
        <p:spPr>
          <a:xfrm rot="2164491">
            <a:off x="5554266" y="4392216"/>
            <a:ext cx="751284" cy="2250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187155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64" y="1543223"/>
            <a:ext cx="4271763" cy="430939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676276" y="2152650"/>
            <a:ext cx="776525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947"/>
              </a:lnSpc>
            </a:pPr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492919" y="1724025"/>
            <a:ext cx="58912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Calibri Light" panose="020F0302020204030204" pitchFamily="34" charset="0"/>
              <a:buAutoNum type="arabicPeriod"/>
            </a:pPr>
            <a:r>
              <a:rPr lang="ru-RU" alt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Едина для всех отраслей </a:t>
            </a:r>
          </a:p>
          <a:p>
            <a:pPr eaLnBrk="1" hangingPunct="1">
              <a:buFont typeface="Calibri Light" panose="020F0302020204030204" pitchFamily="34" charset="0"/>
              <a:buAutoNum type="arabicPeriod"/>
            </a:pPr>
            <a:r>
              <a:rPr lang="ru-RU" alt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Описывает 9 КУ  </a:t>
            </a:r>
          </a:p>
          <a:p>
            <a:pPr eaLnBrk="1" hangingPunct="1">
              <a:buFont typeface="Calibri Light" panose="020F0302020204030204" pitchFamily="34" charset="0"/>
              <a:buAutoNum type="arabicPeriod"/>
            </a:pPr>
            <a:r>
              <a:rPr lang="ru-RU" alt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международную и межотраслевую сопоставимость квалификаций  </a:t>
            </a:r>
          </a:p>
          <a:p>
            <a:pPr eaLnBrk="1" hangingPunct="1">
              <a:buFont typeface="Calibri Light" panose="020F0302020204030204" pitchFamily="34" charset="0"/>
              <a:buAutoNum type="arabicPeriod"/>
            </a:pPr>
            <a:r>
              <a:rPr lang="ru-RU" alt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уровень квалификации содержит требования к уровню самостоятельности и ответственности работника, сложности работ и требования к уровню образования и обучения </a:t>
            </a:r>
          </a:p>
          <a:p>
            <a:pPr eaLnBrk="1" hangingPunct="1">
              <a:buFont typeface="Calibri Light" panose="020F0302020204030204" pitchFamily="34" charset="0"/>
              <a:buAutoNum type="arabicPeriod"/>
            </a:pPr>
            <a:r>
              <a:rPr lang="ru-RU" alt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От уровня квалификации будет зависеть зарплата </a:t>
            </a:r>
          </a:p>
        </p:txBody>
      </p:sp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540544" y="1193006"/>
            <a:ext cx="81141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рамка квалификаций </a:t>
            </a:r>
          </a:p>
        </p:txBody>
      </p:sp>
    </p:spTree>
    <p:extLst>
      <p:ext uri="{BB962C8B-B14F-4D97-AF65-F5344CB8AC3E}">
        <p14:creationId xmlns:p14="http://schemas.microsoft.com/office/powerpoint/2010/main" val="630933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223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/>
              <a:t>НАЦИОНАЛЬНАЯ РАМКА КВАЛИФИКАЦИЙ</a:t>
            </a:r>
            <a:br>
              <a:rPr lang="ru-RU" sz="3100" dirty="0"/>
            </a:br>
            <a:r>
              <a:rPr lang="ru-RU" sz="3100" b="1" dirty="0"/>
              <a:t>РОССИЙСКОЙ ФЕДЕРАЦИИ</a:t>
            </a:r>
            <a:br>
              <a:rPr lang="ru-RU" sz="3100" dirty="0"/>
            </a:br>
            <a:r>
              <a:rPr lang="ru-RU" sz="3100" dirty="0"/>
              <a:t>(Проект)</a:t>
            </a:r>
            <a:br>
              <a:rPr lang="ru-RU" sz="3100" dirty="0"/>
            </a:br>
            <a:r>
              <a:rPr lang="ru-RU" sz="3100" dirty="0"/>
              <a:t>1 уровень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8313" y="1844675"/>
          <a:ext cx="8229600" cy="4464050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35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Широта полномочий и ответственность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Характер умений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Характер знаний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Пути достижения квалификационного уровня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под  руководством.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Индивидуальная ответственность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ограниченного круга стандартных (простых) заданий, обычно физический труд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обыденных (житейских) знаний и (или) ограниченного круга специальных знаний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Краткосрочное обучение или инструктаж.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Практический опыт, полученный в трудовой деятельности.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Требование к образованию: не ниже начального общего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844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altLang="ru-RU" sz="2800"/>
              <a:t>8 уровень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753377"/>
              </p:ext>
            </p:extLst>
          </p:nvPr>
        </p:nvGraphicFramePr>
        <p:xfrm>
          <a:off x="0" y="908050"/>
          <a:ext cx="9144000" cy="5948363"/>
        </p:xfrm>
        <a:graphic>
          <a:graphicData uri="http://schemas.openxmlformats.org/drawingml/2006/table">
            <a:tbl>
              <a:tblPr/>
              <a:tblGrid>
                <a:gridCol w="2286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8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Широта полномочий и ответственность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Характер умений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Характер знаний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Пути достижения квалификационного уровня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9513">
                <a:tc>
                  <a:txBody>
                    <a:bodyPr/>
                    <a:lstStyle/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стратегии, управление процессами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деятельностью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(в том числе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инновационной)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принятием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решения и ответственности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уровне крупных институциональных структур 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Деятельность, предполагающая решение проблем исследовательского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проектного характера, связанных с повышением эффективности управляемых процессов 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и синтез новых знаний междисциплинарного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характера.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Оценка и отбор информации,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необходимой для развития </a:t>
                      </a:r>
                    </a:p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 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Послевузовское образование (программы, ведущие к получению степени кандидата наук и/или практический опыт). Освоенная программа подготовки магистра или специалиста, дополнительное профессиональное образование (программы МВА и др.), практический опыт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489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728700"/>
            <a:ext cx="8229600" cy="5652628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8000" tIns="108000" rIns="108000" bIns="108000">
            <a:normAutofit fontScale="47500" lnSpcReduction="20000"/>
          </a:bodyPr>
          <a:lstStyle/>
          <a:p>
            <a:pPr mar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Постановление Правительства Российской Федерации от 27.06.2016 № 584       «Об особенностях применения профессиональных стандартов в части требований, обязательных для применения государственными внебюджетными фондами Российской Федерации, государственными или муниципальными учреждениями, государственными или муниципальными унитарными предприятиями, а также государственными корпорациями, государственными компаниями и хозяйственными обществами, более пятидесяти процентов акций (долей) в уставном капитале которых находится в государственной собственности или муниципальной собственности»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Профессиональные стандарты в части требований к квалификации, необходимой работнику для выполнения определенной трудовой функции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применяются поэтапно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основе утвержденных указанными организациями с учетом мнений представительных органов работников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планов по организации применения профессиональных стандартов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содержащие в том числе: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список профессиональных стандартов, подлежащих применению;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сведения о потребности в профессиональном образовании, профессиональном обучении и (или) дополнительном профессиональном образовании работников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этапы применения профессиональных стандартов;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перечень локальных нормативных актов и других документов организаций, в том числе по вопросам аттестации, сертификации и других форм оценки квалификации  работников, подлежащих изменению в связи с учетом положений профессиональных стандартов, подлежащих применению.</a:t>
            </a:r>
          </a:p>
          <a:p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251520" y="116632"/>
            <a:ext cx="9144000" cy="4770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профессиональных стандартов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728700"/>
            <a:ext cx="8229600" cy="5652628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8000" tIns="108000" rIns="108000" bIns="108000">
            <a:normAutofit fontScale="62500" lnSpcReduction="20000"/>
          </a:bodyPr>
          <a:lstStyle/>
          <a:p>
            <a:pPr algn="just">
              <a:buNone/>
            </a:pPr>
            <a:r>
              <a:rPr lang="ru-RU" altLang="ru-RU" b="1" dirty="0"/>
              <a:t>Статья 57 Трудового кодекса РФ </a:t>
            </a:r>
          </a:p>
          <a:p>
            <a:pPr algn="just">
              <a:buNone/>
            </a:pPr>
            <a:r>
              <a:rPr lang="ru-RU" altLang="ru-RU" dirty="0"/>
              <a:t>     предусматривает обязательное использование наименования должностей, профессий или специальностей и квалификационные требования к ним в соответствии с профессиональными стандартами, если в соответствии с действующим законодательством с выполнением работ по этим должностям, профессиям и специальностям предусмотрено предоставление компенсаций и льгот либо наличие ограничений</a:t>
            </a:r>
          </a:p>
          <a:p>
            <a:pPr algn="just">
              <a:buNone/>
            </a:pPr>
            <a:r>
              <a:rPr lang="ru-RU" altLang="ru-RU" b="1" dirty="0"/>
              <a:t>Статья 195.3.  Трудового кодекса РФ </a:t>
            </a:r>
            <a:r>
              <a:rPr lang="ru-RU" altLang="ru-RU" dirty="0"/>
              <a:t>(с 1 июля 2016 г.)</a:t>
            </a:r>
          </a:p>
          <a:p>
            <a:pPr algn="just">
              <a:buNone/>
            </a:pPr>
            <a:r>
              <a:rPr lang="ru-RU" altLang="ru-RU" dirty="0"/>
              <a:t>     предусматривает  </a:t>
            </a:r>
            <a:r>
              <a:rPr lang="ru-RU" altLang="ru-RU" b="1" i="1" dirty="0"/>
              <a:t>обязательное использование характеристик квалификации</a:t>
            </a:r>
            <a:r>
              <a:rPr lang="ru-RU" altLang="ru-RU" dirty="0"/>
              <a:t>, которые содержатся в профессиональных стандартах, если действующим законодательством установлены требования к квалификации, необходимой работнику для выполнения определенной трудовой функции. </a:t>
            </a:r>
          </a:p>
          <a:p>
            <a:pPr algn="just"/>
            <a:r>
              <a:rPr lang="ru-RU" altLang="ru-RU" dirty="0"/>
              <a:t>в остальных случаях применение профессиональных стандартов для работодателей является  </a:t>
            </a:r>
            <a:r>
              <a:rPr lang="ru-RU" altLang="ru-RU" i="1" dirty="0"/>
              <a:t>рекомендательным</a:t>
            </a:r>
            <a:r>
              <a:rPr lang="ru-RU" altLang="ru-RU" dirty="0"/>
              <a:t> и служит в качестве </a:t>
            </a:r>
            <a:r>
              <a:rPr lang="ru-RU" altLang="ru-RU" i="1" dirty="0"/>
              <a:t>основы для определения требований к квалификации работников </a:t>
            </a:r>
            <a:r>
              <a:rPr lang="ru-RU" altLang="ru-RU" dirty="0"/>
              <a:t>с учетом особенностей выполняемых работниками трудовых функций, обусловленных применяемыми технологиями и принятой организацией производства и труда.</a:t>
            </a:r>
          </a:p>
          <a:p>
            <a:pPr mar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251520" y="116632"/>
            <a:ext cx="9144000" cy="4770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профессиональных стандартов </a:t>
            </a:r>
          </a:p>
        </p:txBody>
      </p:sp>
    </p:spTree>
    <p:extLst>
      <p:ext uri="{BB962C8B-B14F-4D97-AF65-F5344CB8AC3E}">
        <p14:creationId xmlns:p14="http://schemas.microsoft.com/office/powerpoint/2010/main" val="192480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-108520" y="160879"/>
            <a:ext cx="9361040" cy="29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НАЦИОНАЛЬНЫЙ ПРОЕКТ «ЗДРАВООХРАНЕНИЕ»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1124744"/>
            <a:ext cx="252028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u="sng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Национальные проекты</a:t>
            </a:r>
            <a:endParaRPr lang="ru-RU" sz="1400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51520" y="1700808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Демография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-36512" y="646566"/>
            <a:ext cx="9217024" cy="44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Указ Президента Российской Федерации от 07.05.2018 № 204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«О национальных целях и стратегических задачах развития Российской Федерации на период до 2024 года»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51520" y="2115604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b="1" dirty="0">
                <a:solidFill>
                  <a:schemeClr val="tx1"/>
                </a:solidFill>
              </a:rPr>
              <a:t>Здравоохранение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51520" y="2530400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Образование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51520" y="2913318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Жилье и городская среда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51520" y="3293610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Экология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51520" y="3673902"/>
            <a:ext cx="2520280" cy="32816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Безопасные и качественные автомобильные дороги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51520" y="4108576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Производительность труда и поддержка занятости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51520" y="4494494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Наука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251520" y="4883412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Цифровая экономика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5280956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Культура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51520" y="5669874"/>
            <a:ext cx="25202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Малое и среднее </a:t>
            </a:r>
          </a:p>
          <a:p>
            <a:pPr algn="ctr"/>
            <a:r>
              <a:rPr lang="ru-RU" sz="1000" dirty="0">
                <a:solidFill>
                  <a:schemeClr val="tx1"/>
                </a:solidFill>
              </a:rPr>
              <a:t>предпринимательство и поддержка индивидуальной предпринимательской инициативы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51520" y="6410206"/>
            <a:ext cx="2520280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Международная кооперация и экспорт</a:t>
            </a:r>
          </a:p>
        </p:txBody>
      </p:sp>
      <p:sp>
        <p:nvSpPr>
          <p:cNvPr id="69" name="Правая круглая скобка 68"/>
          <p:cNvSpPr/>
          <p:nvPr/>
        </p:nvSpPr>
        <p:spPr>
          <a:xfrm>
            <a:off x="2737296" y="2078100"/>
            <a:ext cx="72008" cy="360040"/>
          </a:xfrm>
          <a:prstGeom prst="righ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3275856" y="1124744"/>
            <a:ext cx="302433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u="sng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Цели и целевые показатели</a:t>
            </a:r>
            <a:endParaRPr lang="ru-RU" sz="1400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75856" y="1700808"/>
            <a:ext cx="3024336" cy="1296144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Снижение показателей смертности населения трудоспособного возраста (до 350 случаев на 100 тыс. населения), смертности от болезней системы кровообращения (до 450 случаев на 100 тыс. населения), смертности от новообразований, в том числе от злокачественных (до 185 случаев на 100 тыс. населения), младенческой смертности (до 4,5 случая на 1 тыс. родившихся детей)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3275856" y="3042840"/>
            <a:ext cx="3024336" cy="567680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b="1" dirty="0">
                <a:solidFill>
                  <a:schemeClr val="tx1"/>
                </a:solidFill>
              </a:rPr>
              <a:t>Ликвидация кадрового дефицита в медицинских организациях, оказывающих первичную медико-санитарную помощь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275856" y="3665276"/>
            <a:ext cx="3024336" cy="567680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Обеспечение охвата всех граждан профилактическими медицинскими осмотрами не реже одного раза в год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275856" y="4293096"/>
            <a:ext cx="3024336" cy="9086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Обеспечение оптимальной доступности для населения (в том числе для жителей населенных пунктов, расположенных в отдаленных местностях) медицинских организаций, оказывающих первичную медико-санитарную помощь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275856" y="5255078"/>
            <a:ext cx="302433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Оптимизация работы медицинских организаций, оказывающих первичную медико-санитарную помощь, сокращение времени ожидания в очереди при обращении граждан в указанные медицинские организации, упрощение процедуры записи на прием к врачу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3275856" y="6237312"/>
            <a:ext cx="3024336" cy="4956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Увеличение объема экспорта медицинских услуг не менее чем в четыре раза по сравнению с 2017 годом (до 1 млрд. долларов США в год)</a:t>
            </a:r>
          </a:p>
        </p:txBody>
      </p:sp>
      <p:sp>
        <p:nvSpPr>
          <p:cNvPr id="79" name="Левая круглая скобка 78"/>
          <p:cNvSpPr/>
          <p:nvPr/>
        </p:nvSpPr>
        <p:spPr>
          <a:xfrm>
            <a:off x="3203848" y="1657678"/>
            <a:ext cx="72008" cy="5112568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1" name="Прямая со стрелкой 80"/>
          <p:cNvCxnSpPr/>
          <p:nvPr/>
        </p:nvCxnSpPr>
        <p:spPr>
          <a:xfrm>
            <a:off x="2843808" y="2276872"/>
            <a:ext cx="28803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ик 85"/>
          <p:cNvSpPr/>
          <p:nvPr/>
        </p:nvSpPr>
        <p:spPr>
          <a:xfrm>
            <a:off x="6732240" y="1124744"/>
            <a:ext cx="230425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u="sng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Федеральные проекты</a:t>
            </a:r>
            <a:endParaRPr lang="ru-RU" sz="1400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732240" y="1700808"/>
            <a:ext cx="2304256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«Развитие системы оказания первичной медико-санитарной помощи»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732240" y="2173360"/>
            <a:ext cx="2304256" cy="32253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«Борьба с </a:t>
            </a:r>
            <a:r>
              <a:rPr lang="ru-RU" sz="1000" dirty="0" err="1">
                <a:solidFill>
                  <a:schemeClr val="tx1"/>
                </a:solidFill>
              </a:rPr>
              <a:t>сердечно-сосудистыми</a:t>
            </a:r>
            <a:r>
              <a:rPr lang="ru-RU" sz="1000" dirty="0">
                <a:solidFill>
                  <a:schemeClr val="tx1"/>
                </a:solidFill>
              </a:rPr>
              <a:t> заболеваниями»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6732240" y="3915804"/>
            <a:ext cx="2304256" cy="28503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«Борьба с онкологическими заболеваниями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732240" y="2538528"/>
            <a:ext cx="2304256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Развитие детского здравоохранения, включая создание современной инфраструктуры оказания медицинской помощи детям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6732240" y="3230560"/>
            <a:ext cx="2304256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b="1" dirty="0">
                <a:solidFill>
                  <a:schemeClr val="tx1"/>
                </a:solidFill>
              </a:rPr>
              <a:t>Обеспечение медицинских организаций системы здравоохранения квалифицированными кадрами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6732240" y="4244714"/>
            <a:ext cx="2304256" cy="134452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Завершение формирования сети НМИЦ, внедрение инновационных медицинских технологий, включая систему ранней диагностики и дистанционный мониторинг состояния здоровья пациентов, внедрение клинических рекомендаций и протоколов лечения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732240" y="5635370"/>
            <a:ext cx="2304256" cy="78946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«Создание единого цифрового контура в здравоохранении на основе единой государственной информационной системы здравоохранения (ЕГИСЗ)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6732240" y="6461204"/>
            <a:ext cx="2304256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Развитие экспорта медицинских услуг</a:t>
            </a:r>
          </a:p>
        </p:txBody>
      </p:sp>
      <p:sp>
        <p:nvSpPr>
          <p:cNvPr id="101" name="Левая круглая скобка 100"/>
          <p:cNvSpPr/>
          <p:nvPr/>
        </p:nvSpPr>
        <p:spPr>
          <a:xfrm>
            <a:off x="6686110" y="3195724"/>
            <a:ext cx="72008" cy="720080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авая круглая скобка 102"/>
          <p:cNvSpPr/>
          <p:nvPr/>
        </p:nvSpPr>
        <p:spPr>
          <a:xfrm>
            <a:off x="6282940" y="3040082"/>
            <a:ext cx="45719" cy="642446"/>
          </a:xfrm>
          <a:prstGeom prst="righ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" name="Прямая со стрелкой 103"/>
          <p:cNvCxnSpPr/>
          <p:nvPr/>
        </p:nvCxnSpPr>
        <p:spPr>
          <a:xfrm>
            <a:off x="6372200" y="3429000"/>
            <a:ext cx="28803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481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593685"/>
            <a:ext cx="8424936" cy="5787643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8000" tIns="0" rIns="108000" bIns="0" anchor="ctr">
            <a:normAutofit fontScale="77500" lnSpcReduction="20000"/>
          </a:bodyPr>
          <a:lstStyle/>
          <a:p>
            <a:pPr algn="just"/>
            <a:r>
              <a:rPr lang="ru-RU" sz="2200" b="1" dirty="0">
                <a:solidFill>
                  <a:srgbClr val="00B0F0"/>
                </a:solidFill>
              </a:rPr>
              <a:t>В соответствии с частью первой статьи 195.3 Трудового кодекса Российской Федераци</a:t>
            </a:r>
            <a:r>
              <a:rPr lang="ru-RU" sz="2200" dirty="0">
                <a:solidFill>
                  <a:srgbClr val="00B0F0"/>
                </a:solidFill>
              </a:rPr>
              <a:t>и (далее - Кодекс) если Кодексом, другими федеральными законами, </a:t>
            </a:r>
            <a:r>
              <a:rPr lang="ru-RU" sz="2200" i="1" dirty="0">
                <a:solidFill>
                  <a:srgbClr val="00B0F0"/>
                </a:solidFill>
              </a:rPr>
              <a:t>иными нормативными правовыми актами </a:t>
            </a:r>
            <a:r>
              <a:rPr lang="ru-RU" sz="2200" dirty="0">
                <a:solidFill>
                  <a:srgbClr val="00B0F0"/>
                </a:solidFill>
              </a:rPr>
              <a:t>Российской Федерации </a:t>
            </a:r>
            <a:r>
              <a:rPr lang="ru-RU" sz="2200" b="1" dirty="0">
                <a:solidFill>
                  <a:srgbClr val="00B0F0"/>
                </a:solidFill>
              </a:rPr>
              <a:t>установлены требования к квалификации, необходимой работнику для выполнения определенной трудовой функции, профессиональные стандарты в части указанных требований обязательны для применения работодателями.</a:t>
            </a:r>
          </a:p>
          <a:p>
            <a:pPr algn="just"/>
            <a:r>
              <a:rPr lang="ru-RU" sz="2200" dirty="0"/>
              <a:t>При применении части первой статьи 195.3 Кодекса </a:t>
            </a:r>
            <a:r>
              <a:rPr lang="ru-RU" sz="2200" i="1" dirty="0"/>
              <a:t>под </a:t>
            </a:r>
            <a:r>
              <a:rPr lang="ru-RU" sz="2200" b="1" i="1" dirty="0"/>
              <a:t>иными нормативными правовыми актами </a:t>
            </a:r>
            <a:r>
              <a:rPr lang="ru-RU" sz="2200" dirty="0"/>
              <a:t>имеются ввиду постановления и распоряжения Правительства Российской Федерации, приказы федеральных органов исполнительной власти, которые специально устанавливают требования к работникам, выполняющим те или иные трудовые обязанности, носящие нормативный правовой характер. В этом случае в части требований, указанных в профессиональном стандарте, работодателями применяются данные нормативные правовые акты.</a:t>
            </a:r>
          </a:p>
          <a:p>
            <a:pPr algn="just"/>
            <a:r>
              <a:rPr lang="ru-RU" sz="2200" dirty="0"/>
              <a:t>Кроме того, если в соответствии с Кодексом или иными федеральными законами выполнение работ по должностям, профессиям, специальностям связано с предоставлением компенсаций и льгот либо наличием ограничений, то согласно статье 57 Кодекса наименования должностей, профессий, специальностей и квалификационные требования к ним должны соответствовать наименованиям и требованиям, указанным в квалификационных справочниках </a:t>
            </a:r>
            <a:r>
              <a:rPr lang="ru-RU" sz="2200" b="1" dirty="0"/>
              <a:t>или </a:t>
            </a:r>
            <a:r>
              <a:rPr lang="ru-RU" sz="2200" dirty="0"/>
              <a:t>профессиональных стандартах.</a:t>
            </a:r>
          </a:p>
          <a:p>
            <a:pPr algn="just"/>
            <a:r>
              <a:rPr lang="ru-RU" sz="2200" i="1" dirty="0">
                <a:solidFill>
                  <a:srgbClr val="002060"/>
                </a:solidFill>
              </a:rPr>
              <a:t>В остальных случаях положения квалификационных справочников и профессиональных стандартов носят рекомендательный характер. Работодатель сам вправе определять, какими актами ему пользоваться (квалификационными справочниками или профессиональными стандартами).</a:t>
            </a:r>
          </a:p>
          <a:p>
            <a:pPr algn="just"/>
            <a:r>
              <a:rPr lang="ru-RU" sz="2200" dirty="0"/>
              <a:t>Ответы на наиболее часто задаваемые вопросы по применению профессиональных стандартов размещены на официальном сайте Минтруда России</a:t>
            </a:r>
          </a:p>
          <a:p>
            <a:pPr marL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91941" y="0"/>
            <a:ext cx="5961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профессиональных стандартов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>
          <a:xfrm>
            <a:off x="116504" y="908720"/>
            <a:ext cx="8955995" cy="4500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ctr">
            <a:noAutofit/>
          </a:bodyPr>
          <a:lstStyle/>
          <a:p>
            <a:pPr algn="ctr"/>
            <a:r>
              <a:rPr lang="ru-RU" sz="1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</a:t>
            </a:r>
          </a:p>
          <a:p>
            <a:pPr algn="ctr"/>
            <a:r>
              <a:rPr lang="ru-RU" sz="1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 21 ноября 2011 г. N 323-ФЗ</a:t>
            </a:r>
            <a:endParaRPr lang="ru-RU" sz="14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0" y="116630"/>
            <a:ext cx="9144000" cy="7920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Допуск к осуществлению медицинской и фармацевтической деятельности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6505" y="1403775"/>
            <a:ext cx="8910990" cy="53555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bIns="0" rtlCol="0" anchor="t" anchorCtr="0">
            <a:noAutofit/>
          </a:bodyPr>
          <a:lstStyle/>
          <a:p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Статья 100.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Заключительные положения</a:t>
            </a:r>
          </a:p>
          <a:p>
            <a:pPr defTabSz="179388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п. 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1 января 2016 года:</a:t>
            </a:r>
          </a:p>
          <a:p>
            <a:pPr algn="just" defTabSz="360363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п.п. 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право на осуществление медицинской деятельности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Российской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Федерации 	имеют лица, получившие высшее или среднее медицинское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образование в 	Российской Федерации в соответствии с федеральными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государственными 	образовательными  стандартами и имеющие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сертификат специалиста;</a:t>
            </a:r>
          </a:p>
          <a:p>
            <a:pPr algn="just" defTabSz="360363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п.п. 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право на занятие фармацевтической деятельностью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Российской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Федерации 	имеют лица, получившие высшее или среднее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фармацевтическое образование в 	Российской Федерации в соответствии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федеральными государственными 	образовательными стандартами 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имеющие сертификат специалиста, а также лица, 	обладающие правом на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занятие медицинской деятельностью и получившие 	дополнительное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профессиональное образование в части розничной торговли 	лекарственными препаратами, при условии их работы в расположенных в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сельских 	населенных пунктах, в которых отсутствуют аптечные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организации, обособленных 	подразделениях медицинских организаций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(амбулаториях, фельдшерских и 	фельдшерско-акушерских пунктах,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центрах (отделениях) общей врачебной 	(семейной) практики),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имеющих лицензию на осуществление фармацевтической 	деятельности;</a:t>
            </a:r>
          </a:p>
          <a:p>
            <a:pPr algn="just" defTabSz="360363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71500" y="683694"/>
            <a:ext cx="3915435" cy="6750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ctr">
            <a:noAutofit/>
          </a:bodyPr>
          <a:lstStyle/>
          <a:p>
            <a:pPr algn="ctr"/>
            <a:r>
              <a:rPr lang="ru-RU" sz="12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23 апреля 2009 г. N 210н</a:t>
            </a:r>
            <a:endParaRPr lang="en-US" sz="12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 зарегистрирован в Минюсте России 5 июня 2009 г., регистрационный N 14032)</a:t>
            </a:r>
          </a:p>
        </p:txBody>
      </p:sp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0" y="116631"/>
            <a:ext cx="9144000" cy="5670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Номенклатура специальностей специалистов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высшим и послевузовским медицинским и фармацевтическим образованием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6505" y="1358771"/>
            <a:ext cx="3915434" cy="1530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96 специальностей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4707015" y="683695"/>
            <a:ext cx="4320480" cy="6750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/>
            <a:r>
              <a:rPr lang="ru-RU" sz="12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7 октября 2015 г. N 700н </a:t>
            </a:r>
          </a:p>
          <a:p>
            <a:pPr algn="ctr"/>
            <a:r>
              <a:rPr lang="ru-RU" sz="12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(зарегистрирован в Минюсте России </a:t>
            </a:r>
            <a:r>
              <a:rPr lang="en-US" sz="12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12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ноября 2015 г., регистрационный N 439696)</a:t>
            </a:r>
          </a:p>
          <a:p>
            <a:pPr algn="ctr"/>
            <a:endParaRPr lang="ru-RU" sz="12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07015" y="1313765"/>
            <a:ext cx="4320480" cy="1620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Вносит изменения в приказ Минздрава России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 23 апреля 2009 г. № 210н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Количество специальностей уменьшается до 93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881590" y="2978950"/>
            <a:ext cx="7065785" cy="99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ru-RU" sz="16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11 октября 2016 г. № 771н </a:t>
            </a:r>
          </a:p>
          <a:p>
            <a:pPr algn="ctr"/>
            <a:r>
              <a:rPr lang="ru-RU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 зарегистрирован в Минюсте России 26 декабря 2016 г., регистрационный №</a:t>
            </a:r>
            <a:r>
              <a:rPr lang="en-US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962)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1550" y="4059070"/>
            <a:ext cx="8190910" cy="2618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Добавлены    специальности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95. Лечебное дело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96. Медико-профилактическое дело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97. Медицинская биохимия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98. Медицинская биофизика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99. Медицинская кибернетика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100. Сестринское дело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101. Фармация".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4031940" y="1853825"/>
            <a:ext cx="720080" cy="450050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>
            <a:spLocks/>
          </p:cNvSpPr>
          <p:nvPr/>
        </p:nvSpPr>
        <p:spPr>
          <a:xfrm>
            <a:off x="71501" y="683694"/>
            <a:ext cx="4365484" cy="7650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t" anchorCtr="0">
            <a:noAutofit/>
          </a:bodyPr>
          <a:lstStyle/>
          <a:p>
            <a:pPr algn="ctr"/>
            <a:r>
              <a:rPr lang="ru-RU" sz="1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7 июля 2009 г. № 415н</a:t>
            </a:r>
            <a:endParaRPr lang="en-US" sz="14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(зарегистрирован в Минюсте России 9 июля 2009 г., регистрационный № 14292)</a:t>
            </a:r>
          </a:p>
        </p:txBody>
      </p:sp>
      <p:sp>
        <p:nvSpPr>
          <p:cNvPr id="7" name="Прямоугольник 13"/>
          <p:cNvSpPr txBox="1">
            <a:spLocks noChangeArrowheads="1"/>
          </p:cNvSpPr>
          <p:nvPr/>
        </p:nvSpPr>
        <p:spPr bwMode="auto">
          <a:xfrm>
            <a:off x="0" y="116631"/>
            <a:ext cx="9144000" cy="5670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Квалификационные требования к специалистам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высшим и послевузовским медицинским и фармацевтическим образованием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500" y="1493785"/>
            <a:ext cx="4365485" cy="5265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ru-RU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 «Акушерство и гинекология»</a:t>
            </a:r>
          </a:p>
          <a:p>
            <a:pPr algn="just" defTabSz="234950"/>
            <a:endParaRPr lang="ru-RU" sz="1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234950"/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Уровень профессионального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	Высшее профессиональное образование </a:t>
            </a: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					по одной из специальностей: "Лечебное 									дело", "Педиатрия"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Послевузовское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	Интернатура или (и) ординатура по </a:t>
            </a: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специальности «Акушерство и 	гинекология»</a:t>
            </a:r>
          </a:p>
          <a:p>
            <a:pPr algn="just">
              <a:tabLst>
                <a:tab pos="1884363" algn="l"/>
              </a:tabLst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Дополнительное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	Повышение квалификации не реже одного </a:t>
            </a: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</a:t>
            </a:r>
            <a:r>
              <a:rPr lang="ru-RU" sz="1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раза в 5 лет в течение всей трудовой 	деятельности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Должности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					Врач-акушер-гинеколог;   врач   -    акушер-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	 гинеколог   цехового   врачебного   участка;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 	руководитель  структурного  подразделения- 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	 врач-акушер-гинеколог;    врач    приемного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 	отделения (в  специализированной 		медицинской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	 организации или  при  наличии в  		медицинской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	 организации                 соответствующего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 	специализированного             структурного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                   	 подразделения)</a:t>
            </a:r>
          </a:p>
          <a:p>
            <a:pPr algn="just" fontAlgn="t"/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4617005" y="683695"/>
            <a:ext cx="4365485" cy="7650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t" anchorCtr="0">
            <a:noAutofit/>
          </a:bodyPr>
          <a:lstStyle/>
          <a:p>
            <a:pPr algn="ctr"/>
            <a:r>
              <a:rPr lang="ru-RU" sz="1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8 октября 2015 г. № 707н</a:t>
            </a:r>
            <a:endParaRPr lang="en-US" sz="14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(зарегистрирован в Минюсте России 23 октября 2015 г., регистрационный № 39438)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17005" y="1483899"/>
            <a:ext cx="4366800" cy="5265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ru-RU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«Акушерство и гинекология»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Уровень профессионального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Высшее образование –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специалитет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	одной из специальностей: «Лечебное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		дело», «Педиатрия»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	Подготовка в интернатуре/ординатуре 		по специальности «Акушерство и 		гинекология»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Дополнительное</a:t>
            </a:r>
          </a:p>
          <a:p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Повышение квалификации не реже 		одного раза в 5 лет в течение всей 		трудовой деятельности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Должности</a:t>
            </a:r>
            <a:r>
              <a:rPr lang="ru-RU" sz="1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	Врач-акушер-гинеколог; врач-акушер-		гинеколог цехового врачебного участка; 		заведующий (начальник) структурного 		подразделения (отдела, отделения, 		лаборатории, кабинета, отряда и другое) 		медицинской организации - врач-акушер-		гинеколог; врач приемного отделения (в 		специализированной медицинской 		организации или при наличии в 			медицинской организации 			соответствующего специализированного 		структурного подразделения)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 defTabSz="269875">
              <a:buFontTx/>
              <a:buChar char="-"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>
            <a:spLocks/>
          </p:cNvSpPr>
          <p:nvPr/>
        </p:nvSpPr>
        <p:spPr>
          <a:xfrm>
            <a:off x="71500" y="773704"/>
            <a:ext cx="9000999" cy="6750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t" anchorCtr="0">
            <a:noAutofit/>
          </a:bodyPr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Приказ Минздрава России от 15 июня 2017 г. № 328н</a:t>
            </a:r>
            <a:endParaRPr lang="en-US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(зарегистрирован в Минюсте России 03 июля 2017 г., регистрационный № 47323)</a:t>
            </a:r>
          </a:p>
        </p:txBody>
      </p:sp>
      <p:sp>
        <p:nvSpPr>
          <p:cNvPr id="7" name="Прямоугольник 13"/>
          <p:cNvSpPr txBox="1">
            <a:spLocks noChangeArrowheads="1"/>
          </p:cNvSpPr>
          <p:nvPr/>
        </p:nvSpPr>
        <p:spPr bwMode="auto">
          <a:xfrm>
            <a:off x="0" y="116631"/>
            <a:ext cx="9144000" cy="6570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КВАЛИФИКАЦИОННЫЕ ТРЕБОВАНИЯ  К  МЕДИЦИНСКИМ  И ФАРМАЦЕВТИЧЕСКИМ  РАБОТНИКАМ  С ВЫСШИМ  ОБРАЗОВАНИЕМ  ПО  НАПРАВЛЕНИЮ  ПОДГОТОВКИ  "ЗДРАВООХРАНЕНИЕ  И  МЕДИЦИНСКИЕ НАУКИ"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500" y="1493785"/>
            <a:ext cx="9001000" cy="5265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Включает  квалификационные требования  к  специальностям,  </a:t>
            </a:r>
          </a:p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соответствии с п</a:t>
            </a:r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риказом Минздрава России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11 октября 2016 г. № 771н </a:t>
            </a:r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« Лечебное  дело»</a:t>
            </a:r>
          </a:p>
          <a:p>
            <a:pPr algn="ctr"/>
            <a:endParaRPr lang="ru-RU" sz="1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defTabSz="234950"/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						    					Высшее  профессиональное образование по специальности «Лечебное дело», </a:t>
            </a: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образования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	</a:t>
            </a:r>
          </a:p>
          <a:p>
            <a:pPr algn="just">
              <a:tabLst>
                <a:tab pos="1884363" algn="l"/>
              </a:tabLst>
            </a:pPr>
            <a:endParaRPr lang="ru-RU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Дополнительное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                  	</a:t>
            </a: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образования</a:t>
            </a:r>
            <a:r>
              <a:rPr lang="ru-RU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Повышение квалификации не реже одного раза в 5 лет в течение всей трудовой                         			деятельности</a:t>
            </a: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Должности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  		Врач – терапевт участковый</a:t>
            </a:r>
          </a:p>
          <a:p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t"/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>
            <a:spLocks/>
          </p:cNvSpPr>
          <p:nvPr/>
        </p:nvSpPr>
        <p:spPr>
          <a:xfrm>
            <a:off x="71500" y="773704"/>
            <a:ext cx="9000999" cy="6750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45720" rIns="0" bIns="45720" rtlCol="0" anchor="t" anchorCtr="0">
            <a:noAutofit/>
          </a:bodyPr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Из проекта  Приказа Минздрава России</a:t>
            </a:r>
            <a:endParaRPr lang="ru-RU" sz="16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13"/>
          <p:cNvSpPr txBox="1">
            <a:spLocks noChangeArrowheads="1"/>
          </p:cNvSpPr>
          <p:nvPr/>
        </p:nvSpPr>
        <p:spPr bwMode="auto">
          <a:xfrm>
            <a:off x="0" y="116631"/>
            <a:ext cx="9144000" cy="6570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КВАЛИФИКАЦИОННЫЕ ТРЕБОВАНИЯ  К  МЕДИЦИНСКИМ  И ФАРМАЦЕВТИЧЕСКИМ  РАБОТНИКАМ  С ВЫСШИМ  ОБРАЗОВАНИЕМ  ПО  НАПРАВЛЕНИЮ  ПОДГОТОВКИ  "ЗДРАВООХРАНЕНИЕ  И  МЕДИЦИНСКИЕ НАУКИ"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500" y="1493785"/>
            <a:ext cx="9001000" cy="5265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««Акушерство и гинекология»</a:t>
            </a:r>
          </a:p>
          <a:p>
            <a:pPr algn="ctr"/>
            <a:endParaRPr lang="ru-RU" sz="1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defTabSz="234950"/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						    					Высшее  профессиональное образование- </a:t>
            </a:r>
            <a:r>
              <a:rPr lang="ru-RU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специалитет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одной 	из																				специальностей «Лечебное дело»,  «Педиатрия»                                   </a:t>
            </a: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</a:t>
            </a:r>
            <a:r>
              <a:rPr lang="ru-RU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                                       </a:t>
            </a:r>
            <a:r>
              <a:rPr lang="ru-RU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Подготовка в интернатуре и (или) ординатуре по специальности «Акушерство  		                           и гинекология» </a:t>
            </a:r>
            <a:r>
              <a:rPr lang="ru-RU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или освоение программы ординатуры по специальности 			   «Акушерство и гинекология» в части, касающейся профессиональных 			   компетенций, соответствующих обобщенным трудовым функциям 				   профессионального стандарта </a:t>
            </a:r>
          </a:p>
          <a:p>
            <a:pPr algn="just">
              <a:tabLst>
                <a:tab pos="1884363" algn="l"/>
              </a:tabLst>
            </a:pP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	</a:t>
            </a:r>
          </a:p>
          <a:p>
            <a:pPr algn="just">
              <a:tabLst>
                <a:tab pos="1884363" algn="l"/>
              </a:tabLst>
            </a:pPr>
            <a:endParaRPr lang="ru-RU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Дополнительное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                  	</a:t>
            </a:r>
          </a:p>
          <a:p>
            <a:pPr algn="just">
              <a:tabLst>
                <a:tab pos="1884363" algn="l"/>
              </a:tabLst>
            </a:pPr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образования</a:t>
            </a:r>
            <a:r>
              <a:rPr lang="ru-RU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Повышение квалификации не реже одного раза в 5 лет в течение всей трудовой                         			деятельности</a:t>
            </a: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84363" algn="l"/>
              </a:tabLs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Должности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  		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Врач-акушер-гинеколог; врач-акушер-гинеколог цехового врачебного участка; 				заведующий (начальник) структурного подразделения (отдела, отделения, 				лаборатории, кабинета, отряда и другое) 	медицинской организации - врач-				акушер-гинеколог; врач приемного отделения (в специализированной 					медицинской 	организации или при наличии в медицинской организации 			                        соответствующего специализированного 	структурного подразделения)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t"/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73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hape 17"/>
          <p:cNvCxnSpPr>
            <a:stCxn id="11" idx="2"/>
            <a:endCxn id="12" idx="1"/>
          </p:cNvCxnSpPr>
          <p:nvPr/>
        </p:nvCxnSpPr>
        <p:spPr>
          <a:xfrm rot="16200000" flipH="1">
            <a:off x="2623596" y="1364209"/>
            <a:ext cx="764460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hape 18"/>
          <p:cNvCxnSpPr>
            <a:stCxn id="11" idx="2"/>
            <a:endCxn id="13" idx="1"/>
          </p:cNvCxnSpPr>
          <p:nvPr/>
        </p:nvCxnSpPr>
        <p:spPr>
          <a:xfrm rot="16200000" flipH="1">
            <a:off x="1975524" y="2012281"/>
            <a:ext cx="2060604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11" idx="2"/>
            <a:endCxn id="14" idx="1"/>
          </p:cNvCxnSpPr>
          <p:nvPr/>
        </p:nvCxnSpPr>
        <p:spPr>
          <a:xfrm rot="16200000" flipH="1">
            <a:off x="1291448" y="2696357"/>
            <a:ext cx="3428756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stCxn id="11" idx="2"/>
            <a:endCxn id="15" idx="1"/>
          </p:cNvCxnSpPr>
          <p:nvPr/>
        </p:nvCxnSpPr>
        <p:spPr>
          <a:xfrm rot="16200000" flipH="1">
            <a:off x="679380" y="3308425"/>
            <a:ext cx="4652892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63444" y="0"/>
            <a:ext cx="305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стандарт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5536" y="692696"/>
            <a:ext cx="4824536" cy="48730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Обобщенная трудовая функция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1700808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образованию и обучению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2996952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опыту практической работы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4365104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cmpd="thickThin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Особые условия допуска к работе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5589240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Другие характеристики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hape 17"/>
          <p:cNvCxnSpPr>
            <a:stCxn id="11" idx="2"/>
            <a:endCxn id="12" idx="1"/>
          </p:cNvCxnSpPr>
          <p:nvPr/>
        </p:nvCxnSpPr>
        <p:spPr>
          <a:xfrm rot="16200000" flipH="1">
            <a:off x="2623596" y="1364209"/>
            <a:ext cx="764460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hape 18"/>
          <p:cNvCxnSpPr>
            <a:stCxn id="11" idx="2"/>
            <a:endCxn id="13" idx="1"/>
          </p:cNvCxnSpPr>
          <p:nvPr/>
        </p:nvCxnSpPr>
        <p:spPr>
          <a:xfrm rot="16200000" flipH="1">
            <a:off x="1975524" y="2012281"/>
            <a:ext cx="2060604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11" idx="2"/>
            <a:endCxn id="14" idx="1"/>
          </p:cNvCxnSpPr>
          <p:nvPr/>
        </p:nvCxnSpPr>
        <p:spPr>
          <a:xfrm rot="16200000" flipH="1">
            <a:off x="1291448" y="2696357"/>
            <a:ext cx="3428756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stCxn id="11" idx="2"/>
            <a:endCxn id="15" idx="1"/>
          </p:cNvCxnSpPr>
          <p:nvPr/>
        </p:nvCxnSpPr>
        <p:spPr>
          <a:xfrm rot="16200000" flipH="1">
            <a:off x="679380" y="3308425"/>
            <a:ext cx="4652892" cy="396044"/>
          </a:xfrm>
          <a:prstGeom prst="bentConnector2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63444" y="0"/>
            <a:ext cx="305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стандарт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5536" y="692696"/>
            <a:ext cx="4824536" cy="48730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Трудовая функция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1700808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Трудовые действия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2996952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Необходимые умения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4365104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cmpd="thickThin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Необходимые знания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5589240"/>
            <a:ext cx="4824536" cy="4873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Другие характеристики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116632"/>
            <a:ext cx="8352928" cy="338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16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endParaRPr lang="ru-RU" sz="1400" dirty="0"/>
          </a:p>
          <a:p>
            <a:r>
              <a:rPr lang="ru-RU" sz="1400" dirty="0"/>
              <a:t> </a:t>
            </a:r>
          </a:p>
          <a:p>
            <a:r>
              <a:rPr lang="ru-RU" sz="1800" dirty="0"/>
              <a:t>Профессиональный стандарт «Врач - </a:t>
            </a:r>
            <a:r>
              <a:rPr lang="ru-RU" sz="1800" dirty="0" err="1"/>
              <a:t>неонатолог</a:t>
            </a:r>
            <a:r>
              <a:rPr lang="ru-RU" dirty="0"/>
              <a:t>»</a:t>
            </a:r>
          </a:p>
          <a:p>
            <a:endParaRPr lang="ru-RU" dirty="0"/>
          </a:p>
          <a:p>
            <a:endParaRPr lang="ru-RU" sz="1400" dirty="0"/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20688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2" name="Прямоугольник 41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</p:grpSp>
      <p:sp>
        <p:nvSpPr>
          <p:cNvPr id="81" name="Прямоугольник 80"/>
          <p:cNvSpPr/>
          <p:nvPr/>
        </p:nvSpPr>
        <p:spPr>
          <a:xfrm>
            <a:off x="0" y="620688"/>
            <a:ext cx="91440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b="1" u="sng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endParaRPr lang="ru-RU" sz="14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21" name="Рисунок 20" descr="Приказ неона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79" y="1340768"/>
            <a:ext cx="6192689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87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116632"/>
            <a:ext cx="8352928" cy="338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16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r>
              <a:rPr lang="ru-RU" sz="1400" dirty="0"/>
              <a:t>ПРОФЕССИОНАЛЬНЫЙ СТАНДАРТ     </a:t>
            </a:r>
            <a:r>
              <a:rPr lang="ru-RU" dirty="0"/>
              <a:t>«Врач  - </a:t>
            </a:r>
            <a:r>
              <a:rPr lang="ru-RU" dirty="0" err="1"/>
              <a:t>неонатолог</a:t>
            </a:r>
            <a:r>
              <a:rPr lang="ru-RU" dirty="0"/>
              <a:t>»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-20638" y="476672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2" name="Прямоугольник 41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</p:grpSp>
      <p:grpSp>
        <p:nvGrpSpPr>
          <p:cNvPr id="3" name="Группа 47"/>
          <p:cNvGrpSpPr/>
          <p:nvPr/>
        </p:nvGrpSpPr>
        <p:grpSpPr>
          <a:xfrm>
            <a:off x="0" y="476672"/>
            <a:ext cx="9144000" cy="5420275"/>
            <a:chOff x="0" y="628835"/>
            <a:chExt cx="9144000" cy="1478794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07504" y="1414662"/>
              <a:ext cx="2232248" cy="57088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Оказание специализированной, </a:t>
              </a:r>
              <a:br>
                <a:rPr lang="ru-RU" sz="14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</a:br>
              <a:r>
                <a:rPr lang="ru-RU" sz="14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в том числе высокотехнологичной, медицинской помощи новорожденным и недоношенным детям по профилю «</a:t>
              </a:r>
              <a:r>
                <a:rPr lang="ru-RU" sz="1400" dirty="0" err="1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неонатология</a:t>
              </a:r>
              <a:r>
                <a:rPr lang="ru-RU" sz="14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»</a:t>
              </a:r>
            </a:p>
          </p:txBody>
        </p:sp>
        <p:sp>
          <p:nvSpPr>
            <p:cNvPr id="63" name="Стрелка вправо 62"/>
            <p:cNvSpPr/>
            <p:nvPr/>
          </p:nvSpPr>
          <p:spPr>
            <a:xfrm>
              <a:off x="2123728" y="1552182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3528" y="1139623"/>
              <a:ext cx="1613327" cy="267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Обобщенная </a:t>
              </a:r>
            </a:p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трудовая функция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79912" y="1139623"/>
              <a:ext cx="1671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Трудовые функции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452320" y="1159268"/>
              <a:ext cx="1361270" cy="368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Наименование</a:t>
              </a:r>
            </a:p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 должностей</a:t>
              </a: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7452320" y="1434308"/>
              <a:ext cx="1440160" cy="67332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14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Врач - </a:t>
              </a:r>
              <a:r>
                <a:rPr lang="ru-RU" sz="1400" dirty="0" err="1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неонатолог</a:t>
              </a:r>
              <a:endParaRPr lang="ru-RU" sz="14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endParaRPr>
            </a:p>
          </p:txBody>
        </p:sp>
        <p:sp>
          <p:nvSpPr>
            <p:cNvPr id="76" name="Стрелка вправо 75"/>
            <p:cNvSpPr/>
            <p:nvPr/>
          </p:nvSpPr>
          <p:spPr>
            <a:xfrm>
              <a:off x="6948264" y="1591473"/>
              <a:ext cx="504056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0" y="628835"/>
              <a:ext cx="9144000" cy="881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lang="ru-RU" sz="1200" b="1" u="sng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Основная цель вида профессиональной деятельности:</a:t>
              </a:r>
              <a:r>
                <a:rPr lang="ru-RU" sz="1400" dirty="0">
                  <a:solidFill>
                    <a:srgbClr val="002060"/>
                  </a:solidFill>
                  <a:cs typeface="Times New Roman" pitchFamily="18" charset="0"/>
                </a:rPr>
                <a:t> Профилактика, диагностика и лечение заболеваний и (или) патологических состояний у новорожденных и недоношенных детей; поддержание и восстановление жизненно важных функций организма при угрожающих жизни состояниях у новорожденных и недоношенных детей</a:t>
              </a:r>
            </a:p>
            <a:p>
              <a:pPr algn="just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Требования к образованию: </a:t>
              </a:r>
              <a:r>
                <a:rPr lang="ru-RU" sz="1400" dirty="0">
                  <a:solidFill>
                    <a:srgbClr val="002060"/>
                  </a:solidFill>
                  <a:cs typeface="Times New Roman" pitchFamily="18" charset="0"/>
                </a:rPr>
                <a:t>Высшее образование – специалитет по одной из специальностей: «Лечебное дело», «Педиатрия» и подготовка в интернатуре и (или) ординатуре по специальности «</a:t>
              </a:r>
              <a:r>
                <a:rPr lang="ru-RU" sz="1400" dirty="0" err="1">
                  <a:solidFill>
                    <a:srgbClr val="002060"/>
                  </a:solidFill>
                  <a:cs typeface="Times New Roman" pitchFamily="18" charset="0"/>
                </a:rPr>
                <a:t>Неонатология</a:t>
              </a:r>
              <a:r>
                <a:rPr lang="ru-RU" sz="1400" dirty="0">
                  <a:solidFill>
                    <a:srgbClr val="002060"/>
                  </a:solidFill>
                  <a:cs typeface="Times New Roman" pitchFamily="18" charset="0"/>
                </a:rPr>
                <a:t>» или подготовка в интернатуре и (или) ординатуре по одной из специальностей: «Анестезиология-реаниматология», «Педиатрия» и профессиональная переподготовка по специальности «</a:t>
              </a:r>
              <a:r>
                <a:rPr lang="ru-RU" sz="1400" dirty="0" err="1">
                  <a:solidFill>
                    <a:srgbClr val="002060"/>
                  </a:solidFill>
                  <a:cs typeface="Times New Roman" pitchFamily="18" charset="0"/>
                </a:rPr>
                <a:t>Неонатология</a:t>
              </a:r>
              <a:r>
                <a:rPr lang="ru-RU" sz="1400" dirty="0">
                  <a:solidFill>
                    <a:srgbClr val="002060"/>
                  </a:solidFill>
                  <a:cs typeface="Times New Roman" pitchFamily="18" charset="0"/>
                </a:rPr>
                <a:t>»</a:t>
              </a:r>
            </a:p>
            <a:p>
              <a:pPr algn="just"/>
              <a:endParaRPr lang="ru-RU" sz="1600" b="1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endParaRPr lang="ru-RU" sz="1600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endParaRPr lang="ru-RU" sz="1600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endParaRPr lang="ru-RU" sz="1600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endParaRPr lang="ru-RU" sz="1600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just"/>
              <a:endParaRPr lang="ru-RU" sz="1400" dirty="0">
                <a:solidFill>
                  <a:srgbClr val="002060"/>
                </a:solidFill>
                <a:cs typeface="Times New Roman" pitchFamily="18" charset="0"/>
              </a:endParaRPr>
            </a:p>
          </p:txBody>
        </p:sp>
      </p:grpSp>
      <p:sp>
        <p:nvSpPr>
          <p:cNvPr id="84" name="Прямоугольник 83"/>
          <p:cNvSpPr/>
          <p:nvPr/>
        </p:nvSpPr>
        <p:spPr>
          <a:xfrm>
            <a:off x="2843808" y="2852936"/>
            <a:ext cx="4032448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Оказание медицинской помощи новорожденным и недоношенным детям непосредственно после рождения (в родильном зале)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43808" y="3501008"/>
            <a:ext cx="4032448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Проведение медицинского обследования новорожденных и недоношенных детей с целью установления диагноза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843808" y="4077072"/>
            <a:ext cx="4032448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Проведение вскармливания, выхаживания и лечения новорожденных и недоношенных детей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2843808" y="4653136"/>
            <a:ext cx="403244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marL="228600" indent="-228600"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Проведение и контроль эффективности мероприятий по профилактике и формированию здорового образа жизни, санитарно-гигиеническому просвещению населения</a:t>
            </a: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843808" y="5589240"/>
            <a:ext cx="4032448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marL="228600" indent="-228600"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Проведение анализа медико-статистической информации, ведение медицинской документации, организация деятельности находящегося в распоряжении медицинского персонала</a:t>
            </a: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843808" y="6165304"/>
            <a:ext cx="4032448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        Оказание медицинской помощи в экстренной форме</a:t>
            </a:r>
          </a:p>
          <a:p>
            <a:pPr marL="228600" indent="-228600"/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78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647315" y="138118"/>
            <a:ext cx="802914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МЕДИЦИНСКИЕ  КАДРЫ  РОССИИ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251520" y="692696"/>
            <a:ext cx="8712968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ФЕДЕРАЛЬНЫЙ ПРОЕКТ «МЕДИЦИНСИЕ КАДРЫ РОССИИ»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251520" y="1196752"/>
            <a:ext cx="2520280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Цель проекта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2843808" y="1196752"/>
            <a:ext cx="6120680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just"/>
            <a:r>
              <a:rPr lang="ru-RU" sz="14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Ликвидация кадрового дефицита в медицинских организациях, оказывающих первичную медико-санитарную помощь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987825" y="2925842"/>
            <a:ext cx="648072" cy="21512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79912" y="2929530"/>
            <a:ext cx="672987" cy="21143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2018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2925248"/>
            <a:ext cx="625897" cy="21572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2019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64088" y="2928936"/>
            <a:ext cx="722821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360767" y="2929530"/>
            <a:ext cx="675729" cy="21143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2024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2780928"/>
            <a:ext cx="2520280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Показатель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51520" y="3538512"/>
            <a:ext cx="2520280" cy="104261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Укомплектованность врачебных должностей в подразделениях, оказывающих медицинскую помощь в амбулаторных условиях (физическими лицами при коэффициенте совместительства 1,2), %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51520" y="4653136"/>
            <a:ext cx="2520280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Укомплектованность должностей среднего медицинского персонала в подразделениях, оказывающих медицинскую помощь в амбулаторных условиях (физическими лицами при коэффициенте совместительства 1,2), 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1520" y="5733256"/>
            <a:ext cx="2520280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Число специалистов, вовлеченных в систему непрерывного образования медицинских работников, в том числе с использованием дистанционных образовательных технологий</a:t>
            </a:r>
          </a:p>
          <a:p>
            <a:pPr algn="ctr"/>
            <a:r>
              <a:rPr lang="ru-RU" sz="105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(тыс. чел.)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51520" y="2346254"/>
            <a:ext cx="8712968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ОСНОВНЫЕ ПОКАЗАТЕЛИ ФЕДЕРАЛЬНОГО ПРОЕКТА</a:t>
            </a: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>
            <a:off x="3707904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4499992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5292080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8316416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6156176" y="2924944"/>
            <a:ext cx="722821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876256" y="2924944"/>
            <a:ext cx="722821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7616175" y="2924944"/>
            <a:ext cx="722821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2023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>
            <a:off x="7546908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804248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084168" y="285293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3707904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4499992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5292080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>
            <a:off x="8316416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7546908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6804248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084168" y="378904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3707904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4499992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5292080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8316416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7546908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6804248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6084168" y="486916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>
            <a:off x="3707904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>
            <a:off x="4499992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>
            <a:off x="5292080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>
            <a:off x="8316416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>
            <a:off x="7546908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/>
          <p:nvPr/>
        </p:nvCxnSpPr>
        <p:spPr>
          <a:xfrm>
            <a:off x="6804248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>
            <a:off x="6084168" y="602128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2987824" y="3851756"/>
            <a:ext cx="6156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79,7           80             81            83             86           89           92            95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2987824" y="4962654"/>
            <a:ext cx="6156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 88,8           89             90            91            92            93          94            95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987824" y="6114782"/>
            <a:ext cx="6156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109           240           350           560          850        1170       1500      1880</a:t>
            </a:r>
          </a:p>
        </p:txBody>
      </p:sp>
    </p:spTree>
    <p:extLst>
      <p:ext uri="{BB962C8B-B14F-4D97-AF65-F5344CB8AC3E}">
        <p14:creationId xmlns:p14="http://schemas.microsoft.com/office/powerpoint/2010/main" val="939801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116632"/>
            <a:ext cx="8352928" cy="33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16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r>
              <a:rPr lang="ru-RU" dirty="0"/>
              <a:t>ПРОФЕССИОНАЛЬНЫЙ СТАНДАРТ   </a:t>
            </a: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«Специалист в области организации здравоохранения»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-20638" y="476672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2" name="Прямоугольник 41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</p:grpSp>
      <p:grpSp>
        <p:nvGrpSpPr>
          <p:cNvPr id="3" name="Группа 47"/>
          <p:cNvGrpSpPr/>
          <p:nvPr/>
        </p:nvGrpSpPr>
        <p:grpSpPr>
          <a:xfrm>
            <a:off x="0" y="620688"/>
            <a:ext cx="9144000" cy="6048672"/>
            <a:chOff x="0" y="628835"/>
            <a:chExt cx="9144000" cy="4260558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79512" y="1412776"/>
              <a:ext cx="2016224" cy="4333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Ведение статистического учета в медицинской организации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79512" y="2606951"/>
              <a:ext cx="2016224" cy="8646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структурным подразделением медицинской организации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9512" y="3672091"/>
              <a:ext cx="2016224" cy="12173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организационно-методическим подразделением  медицинской организации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2915816" y="1412776"/>
              <a:ext cx="4032448" cy="3847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228600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1. Статистический учет в медицинской организации</a:t>
              </a:r>
            </a:p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2. Оказание медицинской помощи в экстренной форме</a:t>
              </a: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915816" y="2606951"/>
              <a:ext cx="4032448" cy="9636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1. Организация деятельности структурного подразделения медицинской организации</a:t>
              </a:r>
            </a:p>
            <a:p>
              <a:pPr algn="just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2. Планирование деятельности структурного подразделения медицинской организации</a:t>
              </a:r>
            </a:p>
            <a:p>
              <a:pPr algn="just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3. Контроль деятельности структурного подразделения медицинской организации</a:t>
              </a:r>
            </a:p>
            <a:p>
              <a:pPr algn="just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4. Оказание медицинской помощи в экстренной форме 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2915816" y="3672091"/>
              <a:ext cx="4032448" cy="12173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1. Анализ и оценка показателей  деятельности медицинской организации</a:t>
              </a:r>
            </a:p>
            <a:p>
              <a:pPr algn="just"/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2. Управление ресурсами медицинской организации</a:t>
              </a:r>
            </a:p>
            <a:p>
              <a:pPr algn="just"/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3. Взаимодействие с руководством медицинской организации и структурными подразделениями медицинской организации</a:t>
              </a:r>
            </a:p>
            <a:p>
              <a:pPr algn="just"/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4. Планирование, организация и контроль деятельности организационно-методического подразделения медицинской организации</a:t>
              </a:r>
            </a:p>
            <a:p>
              <a:pPr algn="just"/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5. Разработка и внедрение системы менеджмента качества медицинской организации</a:t>
              </a:r>
            </a:p>
            <a:p>
              <a:pPr algn="just"/>
              <a:r>
                <a:rPr lang="ru-RU" sz="10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6. Оказание медицинской помощи в экстренной форме </a:t>
              </a:r>
            </a:p>
          </p:txBody>
        </p:sp>
        <p:sp>
          <p:nvSpPr>
            <p:cNvPr id="63" name="Стрелка вправо 62"/>
            <p:cNvSpPr/>
            <p:nvPr/>
          </p:nvSpPr>
          <p:spPr>
            <a:xfrm>
              <a:off x="2267744" y="1440370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4" name="Стрелка вправо 63"/>
            <p:cNvSpPr/>
            <p:nvPr/>
          </p:nvSpPr>
          <p:spPr>
            <a:xfrm>
              <a:off x="2267744" y="2860556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2267744" y="4077858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95536" y="933161"/>
              <a:ext cx="1663019" cy="368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Обобщенные </a:t>
              </a:r>
            </a:p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трудовые функции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139952" y="933161"/>
              <a:ext cx="1671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Трудовые функции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668344" y="933161"/>
              <a:ext cx="1361270" cy="368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Наименование</a:t>
              </a:r>
            </a:p>
            <a:p>
              <a:pPr algn="ctr"/>
              <a:r>
                <a:rPr lang="ru-RU" sz="1400" b="1" u="sng" dirty="0">
                  <a:solidFill>
                    <a:srgbClr val="002060"/>
                  </a:solidFill>
                  <a:cs typeface="Times New Roman" pitchFamily="18" charset="0"/>
                </a:rPr>
                <a:t> должностей</a:t>
              </a: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7596336" y="1389649"/>
              <a:ext cx="1440160" cy="40576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Врач-статистик</a:t>
              </a: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7596336" y="2606952"/>
              <a:ext cx="1440160" cy="9636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Заведующий (начальник) структурного подразделения (отдела, отделения, лаборатории, кабинета, отряда) медицинской организации - врач-специалист</a:t>
              </a: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596336" y="3672091"/>
              <a:ext cx="1440160" cy="116658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Заведующий (начальник) структурного подразделения (отдела, отделения, лаборатории, кабинета, отряда) медицинской организации - врач-специалист</a:t>
              </a:r>
            </a:p>
          </p:txBody>
        </p:sp>
        <p:sp>
          <p:nvSpPr>
            <p:cNvPr id="76" name="Стрелка вправо 75"/>
            <p:cNvSpPr/>
            <p:nvPr/>
          </p:nvSpPr>
          <p:spPr>
            <a:xfrm>
              <a:off x="7020272" y="1389649"/>
              <a:ext cx="504056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7" name="Стрелка вправо 76"/>
            <p:cNvSpPr/>
            <p:nvPr/>
          </p:nvSpPr>
          <p:spPr>
            <a:xfrm>
              <a:off x="7020272" y="2911277"/>
              <a:ext cx="504056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8" name="Стрелка вправо 77"/>
            <p:cNvSpPr/>
            <p:nvPr/>
          </p:nvSpPr>
          <p:spPr>
            <a:xfrm>
              <a:off x="7020272" y="4077858"/>
              <a:ext cx="504056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0" y="628835"/>
              <a:ext cx="91440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u="sng" dirty="0">
                  <a:solidFill>
                    <a:srgbClr val="002060"/>
                  </a:solidFill>
                  <a:cs typeface="Times New Roman" pitchFamily="18" charset="0"/>
                </a:rPr>
                <a:t>Основная цель вида профессиональной деятельности:</a:t>
              </a:r>
              <a:r>
                <a:rPr lang="ru-RU" sz="1200" dirty="0">
                  <a:solidFill>
                    <a:srgbClr val="002060"/>
                  </a:solidFill>
                  <a:cs typeface="Times New Roman" pitchFamily="18" charset="0"/>
                </a:rPr>
                <a:t> обеспечение эффективного функционирования медицинской организации</a:t>
              </a:r>
            </a:p>
          </p:txBody>
        </p:sp>
      </p:grpSp>
      <p:sp>
        <p:nvSpPr>
          <p:cNvPr id="82" name="Прямоугольник 81"/>
          <p:cNvSpPr/>
          <p:nvPr/>
        </p:nvSpPr>
        <p:spPr>
          <a:xfrm>
            <a:off x="179512" y="2420888"/>
            <a:ext cx="2016224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Организационно-методическая деятельность и организация статистического учета в медицинской организации</a:t>
            </a:r>
          </a:p>
        </p:txBody>
      </p:sp>
      <p:sp>
        <p:nvSpPr>
          <p:cNvPr id="83" name="Стрелка вправо 82"/>
          <p:cNvSpPr/>
          <p:nvPr/>
        </p:nvSpPr>
        <p:spPr>
          <a:xfrm>
            <a:off x="2267744" y="2564904"/>
            <a:ext cx="576064" cy="51114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915816" y="2348880"/>
            <a:ext cx="4032448" cy="9682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1. Организация статистического учета в медицинской организации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2. Ведение организационно-методической деятельности в медицинской организации</a:t>
            </a:r>
          </a:p>
          <a:p>
            <a:pPr marL="228600" indent="-228600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3. Оказание медицинской помощи в экстренной форме</a:t>
            </a:r>
          </a:p>
        </p:txBody>
      </p:sp>
      <p:sp>
        <p:nvSpPr>
          <p:cNvPr id="85" name="Стрелка вправо 84"/>
          <p:cNvSpPr/>
          <p:nvPr/>
        </p:nvSpPr>
        <p:spPr>
          <a:xfrm>
            <a:off x="7020272" y="2564904"/>
            <a:ext cx="504056" cy="51114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596336" y="2348880"/>
            <a:ext cx="144016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Врач-методист</a:t>
            </a:r>
          </a:p>
        </p:txBody>
      </p:sp>
    </p:spTree>
    <p:extLst>
      <p:ext uri="{BB962C8B-B14F-4D97-AF65-F5344CB8AC3E}">
        <p14:creationId xmlns:p14="http://schemas.microsoft.com/office/powerpoint/2010/main" val="23352843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116632"/>
            <a:ext cx="8352928" cy="33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16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r>
              <a:rPr lang="ru-RU" dirty="0"/>
              <a:t>ПРОФЕССИОНАЛЬНЫЙ СТАНДАРТ</a:t>
            </a: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«Специалист в области организации здравоохранения»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-20638" y="476672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2" name="Прямоугольник 41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900" dirty="0"/>
            </a:p>
          </p:txBody>
        </p:sp>
      </p:grpSp>
      <p:grpSp>
        <p:nvGrpSpPr>
          <p:cNvPr id="3" name="Группа 47"/>
          <p:cNvGrpSpPr/>
          <p:nvPr/>
        </p:nvGrpSpPr>
        <p:grpSpPr>
          <a:xfrm>
            <a:off x="0" y="545684"/>
            <a:ext cx="9144000" cy="5763636"/>
            <a:chOff x="0" y="476672"/>
            <a:chExt cx="9144000" cy="4809928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251520" y="1440658"/>
              <a:ext cx="2016224" cy="13821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процессами деятельности медицинской организации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51520" y="3363629"/>
              <a:ext cx="2016224" cy="192297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медицинской организацией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7824" y="1439928"/>
              <a:ext cx="3168352" cy="13484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rIns="36000" rtlCol="0" anchor="ctr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Проектирование и организация процессов деятельности медицинской организации</a:t>
              </a:r>
            </a:p>
            <a:p>
              <a:pPr marL="228600" indent="-228600" algn="just">
                <a:buFont typeface="+mj-lt"/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ресурсами по обеспечению процессов деятельности медицинской организации</a:t>
              </a:r>
            </a:p>
            <a:p>
              <a:pPr marL="228600" indent="-228600" algn="just">
                <a:buFont typeface="+mj-lt"/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Менеджмент качества процессов медицинской организации</a:t>
              </a:r>
            </a:p>
            <a:p>
              <a:pPr marL="228600" indent="-228600" algn="just">
                <a:buFont typeface="+mj-lt"/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Оказание медицинской помощи в экстренной форме </a:t>
              </a: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987825" y="3359988"/>
              <a:ext cx="3168352" cy="19266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pPr marL="228600" indent="-228600" algn="just"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Управление ресурсами медицинской организации, взаимодействие с другими организациями</a:t>
              </a:r>
            </a:p>
            <a:p>
              <a:pPr marL="228600" indent="-228600" algn="just"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Организация деятельности медицинской организации</a:t>
              </a:r>
            </a:p>
            <a:p>
              <a:pPr marL="228600" indent="-228600" algn="just"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Менеджмент качества и безопасности медицинской деятельности в медицинской организации</a:t>
              </a:r>
            </a:p>
            <a:p>
              <a:pPr marL="228600" indent="-228600" algn="just"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Стратегическое планирование, обеспечение развития медицинской организации</a:t>
              </a:r>
            </a:p>
            <a:p>
              <a:pPr marL="228600" indent="-228600" algn="just">
                <a:buAutoNum type="arabicPeriod"/>
              </a:pPr>
              <a:r>
                <a:rPr lang="ru-RU" sz="11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Оказание медицинской помощи в экстренной форме </a:t>
              </a:r>
            </a:p>
            <a:p>
              <a:pPr algn="just"/>
              <a:endParaRPr lang="ru-RU" sz="11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endParaRPr>
            </a:p>
          </p:txBody>
        </p:sp>
        <p:sp>
          <p:nvSpPr>
            <p:cNvPr id="66" name="Стрелка вправо 65"/>
            <p:cNvSpPr/>
            <p:nvPr/>
          </p:nvSpPr>
          <p:spPr>
            <a:xfrm>
              <a:off x="2339752" y="1861308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7" name="Стрелка вправо 66"/>
            <p:cNvSpPr/>
            <p:nvPr/>
          </p:nvSpPr>
          <p:spPr>
            <a:xfrm>
              <a:off x="2339752" y="3792036"/>
              <a:ext cx="576064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6804248" y="1440658"/>
              <a:ext cx="2160240" cy="13821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Заместитель руководителя (начальника) медицинской организации, заместитель руководителя (начальника) обособленного подразделения медицинской организации</a:t>
              </a:r>
            </a:p>
            <a:p>
              <a:pPr algn="ctr"/>
              <a:r>
                <a:rPr lang="ru-RU" sz="9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Заведующий (главный врач, начальник) структурного подразделения, осуществляющего медицинскую деятельность, иной организации</a:t>
              </a: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6804248" y="3363629"/>
              <a:ext cx="2160240" cy="192297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Главный врач (начальник) медицинской организации, главный врач (начальник) медицинской организации обособленного подразделения медицинской организации</a:t>
              </a:r>
            </a:p>
            <a:p>
              <a:pPr algn="ctr"/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Директор больницы (дома) сестринского ухода, хосписа</a:t>
              </a:r>
            </a:p>
          </p:txBody>
        </p:sp>
        <p:sp>
          <p:nvSpPr>
            <p:cNvPr id="79" name="Стрелка вправо 78"/>
            <p:cNvSpPr/>
            <p:nvPr/>
          </p:nvSpPr>
          <p:spPr>
            <a:xfrm>
              <a:off x="6372200" y="1921401"/>
              <a:ext cx="432048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0" name="Стрелка вправо 79"/>
            <p:cNvSpPr/>
            <p:nvPr/>
          </p:nvSpPr>
          <p:spPr>
            <a:xfrm>
              <a:off x="6228184" y="3844372"/>
              <a:ext cx="504056" cy="36004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0" y="476672"/>
              <a:ext cx="91440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u="sng" dirty="0">
                  <a:solidFill>
                    <a:srgbClr val="002060"/>
                  </a:solidFill>
                  <a:cs typeface="Times New Roman" pitchFamily="18" charset="0"/>
                </a:rPr>
                <a:t>Основная цель вида профессиональной деятельности:</a:t>
              </a:r>
              <a:r>
                <a:rPr lang="ru-RU" sz="1200" dirty="0">
                  <a:solidFill>
                    <a:srgbClr val="002060"/>
                  </a:solidFill>
                  <a:cs typeface="Times New Roman" pitchFamily="18" charset="0"/>
                </a:rPr>
                <a:t> обеспечение эффективного функционирования медицинской организации</a:t>
              </a: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395536" y="1052737"/>
            <a:ext cx="1663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  <a:cs typeface="Times New Roman" pitchFamily="18" charset="0"/>
              </a:rPr>
              <a:t>Обобщенные </a:t>
            </a:r>
          </a:p>
          <a:p>
            <a:pPr algn="ctr"/>
            <a:r>
              <a:rPr lang="ru-RU" sz="1400" b="1" u="sng" dirty="0">
                <a:solidFill>
                  <a:srgbClr val="002060"/>
                </a:solidFill>
                <a:cs typeface="Times New Roman" pitchFamily="18" charset="0"/>
              </a:rPr>
              <a:t>трудовые функции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139952" y="1052737"/>
            <a:ext cx="1671163" cy="4369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>
                <a:solidFill>
                  <a:srgbClr val="002060"/>
                </a:solidFill>
                <a:cs typeface="Times New Roman" pitchFamily="18" charset="0"/>
              </a:rPr>
              <a:t>Трудовые функции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317170" y="1052737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  <a:cs typeface="Times New Roman" pitchFamily="18" charset="0"/>
              </a:rPr>
              <a:t>Наименование</a:t>
            </a:r>
          </a:p>
          <a:p>
            <a:pPr algn="ctr"/>
            <a:r>
              <a:rPr lang="ru-RU" sz="1400" b="1" u="sng" dirty="0">
                <a:solidFill>
                  <a:srgbClr val="002060"/>
                </a:solidFill>
                <a:cs typeface="Times New Roman" pitchFamily="18" charset="0"/>
              </a:rPr>
              <a:t> должностей</a:t>
            </a:r>
          </a:p>
        </p:txBody>
      </p:sp>
    </p:spTree>
    <p:extLst>
      <p:ext uri="{BB962C8B-B14F-4D97-AF65-F5344CB8AC3E}">
        <p14:creationId xmlns:p14="http://schemas.microsoft.com/office/powerpoint/2010/main" val="4412768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1"/>
          <p:cNvGrpSpPr>
            <a:grpSpLocks/>
          </p:cNvGrpSpPr>
          <p:nvPr/>
        </p:nvGrpSpPr>
        <p:grpSpPr bwMode="auto">
          <a:xfrm>
            <a:off x="-20638" y="620688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5" name="Прямоугольник 4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4" name="Группа 23"/>
          <p:cNvGrpSpPr/>
          <p:nvPr/>
        </p:nvGrpSpPr>
        <p:grpSpPr>
          <a:xfrm>
            <a:off x="179512" y="908720"/>
            <a:ext cx="2361888" cy="1280958"/>
            <a:chOff x="389050" y="1196752"/>
            <a:chExt cx="2361888" cy="1280958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389050" y="1585158"/>
              <a:ext cx="2361888" cy="89255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описание трудовых функций, (функциональная карта)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характеристика обобщенных трудовых функций</a:t>
              </a:r>
            </a:p>
          </p:txBody>
        </p:sp>
        <p:grpSp>
          <p:nvGrpSpPr>
            <p:cNvPr id="11" name="Группа 13"/>
            <p:cNvGrpSpPr/>
            <p:nvPr/>
          </p:nvGrpSpPr>
          <p:grpSpPr>
            <a:xfrm>
              <a:off x="803275" y="1196752"/>
              <a:ext cx="1392461" cy="432048"/>
              <a:chOff x="803275" y="1412776"/>
              <a:chExt cx="1392461" cy="432048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803275" y="1412776"/>
                <a:ext cx="1392461" cy="432048"/>
              </a:xfrm>
              <a:prstGeom prst="rect">
                <a:avLst/>
              </a:prstGeom>
              <a:solidFill>
                <a:schemeClr val="tx2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291887" y="1444134"/>
                <a:ext cx="4523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solidFill>
                      <a:schemeClr val="bg1"/>
                    </a:solidFill>
                  </a:rPr>
                  <a:t>ПС</a:t>
                </a:r>
              </a:p>
            </p:txBody>
          </p:sp>
        </p:grpSp>
      </p:grpSp>
      <p:grpSp>
        <p:nvGrpSpPr>
          <p:cNvPr id="14" name="Группа 24"/>
          <p:cNvGrpSpPr/>
          <p:nvPr/>
        </p:nvGrpSpPr>
        <p:grpSpPr>
          <a:xfrm>
            <a:off x="2771800" y="908720"/>
            <a:ext cx="2520280" cy="1688123"/>
            <a:chOff x="3275856" y="1196752"/>
            <a:chExt cx="2520280" cy="168812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275856" y="1592213"/>
              <a:ext cx="2520280" cy="129266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структура ООП и их объем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</a:t>
              </a:r>
              <a:r>
                <a:rPr lang="ru-RU" sz="1300" dirty="0">
                  <a:solidFill>
                    <a:srgbClr val="FF0000"/>
                  </a:solidFill>
                </a:rPr>
                <a:t>условия реализации ООП </a:t>
              </a:r>
              <a:r>
                <a:rPr lang="ru-RU" sz="1300" dirty="0">
                  <a:solidFill>
                    <a:schemeClr val="tx2"/>
                  </a:solidFill>
                </a:rPr>
                <a:t>(в </a:t>
              </a:r>
              <a:r>
                <a:rPr lang="ru-RU" sz="1300" dirty="0" err="1">
                  <a:solidFill>
                    <a:schemeClr val="tx2"/>
                  </a:solidFill>
                </a:rPr>
                <a:t>т.ч</a:t>
              </a:r>
              <a:r>
                <a:rPr lang="ru-RU" sz="1300" dirty="0">
                  <a:solidFill>
                    <a:schemeClr val="tx2"/>
                  </a:solidFill>
                </a:rPr>
                <a:t>. кадровые, финансовые, материально-технические и др.)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</a:t>
              </a:r>
              <a:r>
                <a:rPr lang="ru-RU" sz="1300" dirty="0">
                  <a:solidFill>
                    <a:srgbClr val="FF0000"/>
                  </a:solidFill>
                </a:rPr>
                <a:t>результаты освоения ООП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сроки получения образования</a:t>
              </a: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3827611" y="1196752"/>
              <a:ext cx="1392461" cy="432048"/>
              <a:chOff x="778966" y="1412776"/>
              <a:chExt cx="1392461" cy="432048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778966" y="1412776"/>
                <a:ext cx="139246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15616" y="1444134"/>
                <a:ext cx="712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solidFill>
                      <a:schemeClr val="bg1"/>
                    </a:solidFill>
                  </a:rPr>
                  <a:t>ФГОС</a:t>
                </a:r>
              </a:p>
            </p:txBody>
          </p:sp>
        </p:grpSp>
      </p:grpSp>
      <p:grpSp>
        <p:nvGrpSpPr>
          <p:cNvPr id="18" name="Группа 27"/>
          <p:cNvGrpSpPr/>
          <p:nvPr/>
        </p:nvGrpSpPr>
        <p:grpSpPr>
          <a:xfrm>
            <a:off x="5580112" y="908720"/>
            <a:ext cx="3384376" cy="1884472"/>
            <a:chOff x="5508104" y="1196752"/>
            <a:chExt cx="3384376" cy="188447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5508104" y="1588508"/>
              <a:ext cx="3384376" cy="1492716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примерный учебный план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примерный календарный учебный график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</a:t>
              </a:r>
              <a:r>
                <a:rPr lang="ru-RU" sz="1300" dirty="0">
                  <a:solidFill>
                    <a:srgbClr val="FF0000"/>
                  </a:solidFill>
                </a:rPr>
                <a:t>примерные рабочие программы учебных предметов, курсов, дисциплин (модулей)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</a:t>
              </a:r>
              <a:r>
                <a:rPr lang="ru-RU" sz="1300" dirty="0">
                  <a:solidFill>
                    <a:srgbClr val="FF0000"/>
                  </a:solidFill>
                </a:rPr>
                <a:t>планируемые результаты освоения ООП </a:t>
              </a:r>
            </a:p>
            <a:p>
              <a:pPr algn="ctr"/>
              <a:r>
                <a:rPr lang="ru-RU" sz="1300" dirty="0">
                  <a:solidFill>
                    <a:schemeClr val="tx2"/>
                  </a:solidFill>
                </a:rPr>
                <a:t>- </a:t>
              </a:r>
              <a:r>
                <a:rPr lang="ru-RU" sz="1300" dirty="0">
                  <a:solidFill>
                    <a:srgbClr val="FF0000"/>
                  </a:solidFill>
                </a:rPr>
                <a:t>примерные условия образовательной деятельности</a:t>
              </a:r>
            </a:p>
          </p:txBody>
        </p:sp>
        <p:grpSp>
          <p:nvGrpSpPr>
            <p:cNvPr id="22" name="Группа 17"/>
            <p:cNvGrpSpPr/>
            <p:nvPr/>
          </p:nvGrpSpPr>
          <p:grpSpPr>
            <a:xfrm>
              <a:off x="6516216" y="1196752"/>
              <a:ext cx="1392461" cy="432048"/>
              <a:chOff x="659259" y="1412776"/>
              <a:chExt cx="1392461" cy="432048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659259" y="1412776"/>
                <a:ext cx="139246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61602" y="1444134"/>
                <a:ext cx="7777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solidFill>
                      <a:schemeClr val="tx2"/>
                    </a:solidFill>
                  </a:rPr>
                  <a:t>ПООП</a:t>
                </a:r>
              </a:p>
            </p:txBody>
          </p:sp>
        </p:grpSp>
      </p:grpSp>
      <p:cxnSp>
        <p:nvCxnSpPr>
          <p:cNvPr id="30" name="Прямая со стрелкой 29"/>
          <p:cNvCxnSpPr>
            <a:stCxn id="12" idx="3"/>
            <a:endCxn id="16" idx="1"/>
          </p:cNvCxnSpPr>
          <p:nvPr/>
        </p:nvCxnSpPr>
        <p:spPr>
          <a:xfrm>
            <a:off x="1986198" y="1124744"/>
            <a:ext cx="133735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6" idx="3"/>
            <a:endCxn id="19" idx="1"/>
          </p:cNvCxnSpPr>
          <p:nvPr/>
        </p:nvCxnSpPr>
        <p:spPr>
          <a:xfrm>
            <a:off x="4716016" y="1124744"/>
            <a:ext cx="187220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10587"/>
              </p:ext>
            </p:extLst>
          </p:nvPr>
        </p:nvGraphicFramePr>
        <p:xfrm>
          <a:off x="250782" y="2204864"/>
          <a:ext cx="215103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5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/>
                        <a:t>ФУНКЦИОНАЛЬНАЯ</a:t>
                      </a:r>
                      <a:r>
                        <a:rPr lang="ru-RU" sz="1200" baseline="0" dirty="0"/>
                        <a:t> </a:t>
                      </a:r>
                      <a:r>
                        <a:rPr lang="ru-RU" sz="1200" b="0" baseline="0" dirty="0"/>
                        <a:t>КАРТА</a:t>
                      </a:r>
                      <a:endParaRPr lang="ru-RU" sz="12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Обобщенная</a:t>
                      </a:r>
                    </a:p>
                    <a:p>
                      <a:pPr algn="ctr"/>
                      <a:r>
                        <a:rPr lang="ru-RU" sz="1200" dirty="0"/>
                        <a:t>трудовая функция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Трудовая функция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ru-RU" sz="1400" dirty="0"/>
                        <a:t>1)…..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1.1)….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1.2)….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1.3)….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ru-RU" sz="1400" dirty="0"/>
                        <a:t>2)….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2.1)….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2.2)….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2.3)….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24" name="Группа 36"/>
          <p:cNvGrpSpPr/>
          <p:nvPr/>
        </p:nvGrpSpPr>
        <p:grpSpPr>
          <a:xfrm>
            <a:off x="1691680" y="3825045"/>
            <a:ext cx="4536504" cy="2556284"/>
            <a:chOff x="2001516" y="3429000"/>
            <a:chExt cx="4403849" cy="2281637"/>
          </a:xfrm>
        </p:grpSpPr>
        <p:grpSp>
          <p:nvGrpSpPr>
            <p:cNvPr id="25" name="Группа 33"/>
            <p:cNvGrpSpPr/>
            <p:nvPr/>
          </p:nvGrpSpPr>
          <p:grpSpPr>
            <a:xfrm>
              <a:off x="2001516" y="3429000"/>
              <a:ext cx="4403849" cy="2281637"/>
              <a:chOff x="1986198" y="2793192"/>
              <a:chExt cx="4403849" cy="2281637"/>
            </a:xfrm>
          </p:grpSpPr>
          <p:pic>
            <p:nvPicPr>
              <p:cNvPr id="1029" name="Picture 5" descr="C:\Users\ParaninaEV\AppData\Local\Microsoft\Windows\Temporary Internet Files\Content.IE5\CAAVZNVB\puzzle-piece[1]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227" b="90000" l="10000" r="90000"/>
                        </a14:imgEffect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86198" y="2793192"/>
                <a:ext cx="2976331" cy="2232248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5" descr="C:\Users\ParaninaEV\AppData\Local\Microsoft\Windows\Temporary Internet Files\Content.IE5\CAAVZNVB\puzzle-piece[1]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5227" b="90000" l="10000" r="90000"/>
                        </a14:imgEffect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7864" y="2793192"/>
                <a:ext cx="3042183" cy="2281637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3131840" y="4037002"/>
              <a:ext cx="19757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>
                  <a:solidFill>
                    <a:srgbClr val="FF0000"/>
                  </a:solidFill>
                </a:rPr>
                <a:t>АККРЕДИТАЦИЯ</a:t>
              </a:r>
            </a:p>
          </p:txBody>
        </p:sp>
      </p:grpSp>
      <p:graphicFrame>
        <p:nvGraphicFramePr>
          <p:cNvPr id="39" name="Таблица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76165"/>
              </p:ext>
            </p:extLst>
          </p:nvPr>
        </p:nvGraphicFramePr>
        <p:xfrm>
          <a:off x="5580111" y="2822024"/>
          <a:ext cx="3348000" cy="369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90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0" dirty="0"/>
                        <a:t>КАРТА ПРАКТИЧЕСКИХ НАВЫКОВ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Трудовая</a:t>
                      </a:r>
                      <a:r>
                        <a:rPr lang="ru-RU" sz="1200" baseline="0" dirty="0"/>
                        <a:t> функция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</a:t>
                      </a:r>
                      <a:r>
                        <a:rPr lang="ru-RU" sz="1200" baseline="0" dirty="0"/>
                        <a:t> г.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3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1.1)….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1.2)…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NNN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1.3)…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NNN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2.1)…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2.2)…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2.3)….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1" name="Стрелка углом 40"/>
          <p:cNvSpPr/>
          <p:nvPr/>
        </p:nvSpPr>
        <p:spPr>
          <a:xfrm rot="5400000">
            <a:off x="2527469" y="2872330"/>
            <a:ext cx="1080122" cy="1185349"/>
          </a:xfrm>
          <a:prstGeom prst="bentArrow">
            <a:avLst/>
          </a:prstGeom>
          <a:solidFill>
            <a:schemeClr val="tx2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углом 45"/>
          <p:cNvSpPr/>
          <p:nvPr/>
        </p:nvSpPr>
        <p:spPr>
          <a:xfrm rot="16200000" flipH="1">
            <a:off x="4355975" y="2852937"/>
            <a:ext cx="1080122" cy="1224136"/>
          </a:xfrm>
          <a:prstGeom prst="bentArrow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323528" y="116632"/>
            <a:ext cx="8352928" cy="33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16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r>
              <a:rPr lang="ru-RU" dirty="0"/>
              <a:t>ВЛИЯНИЕ ПРОФЕССИОНАЛЬНЫХ СТАНДАРТОВ НА ПОДГОТОВКУ СПЕЦИАЛИСТОВ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25104" y="6496092"/>
            <a:ext cx="2133600" cy="365125"/>
          </a:xfrm>
        </p:spPr>
        <p:txBody>
          <a:bodyPr/>
          <a:lstStyle/>
          <a:p>
            <a:fld id="{62F6C0C9-6806-41D9-8AD2-CE196E069440}" type="slidenum">
              <a:rPr lang="ru-RU" sz="1400" b="1" smtClean="0">
                <a:solidFill>
                  <a:schemeClr val="tx1"/>
                </a:solidFill>
              </a:rPr>
              <a:pPr/>
              <a:t>32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535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0"/>
            <a:ext cx="576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Допуск к профессиональной деятельности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123728" y="620688"/>
            <a:ext cx="4968552" cy="93610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закон 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21.11.2011 № 323-ФЗ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564904"/>
            <a:ext cx="4104456" cy="151216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пункты 1 и 2 части 1 статьи 100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высшее или среднее медицинское или фармацевтическое образование полученное в РФ в соответствии с ФГОС +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сертификат специалиста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2564904"/>
            <a:ext cx="4104000" cy="151216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части 1, 2, 2.1 статьи 69 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медицинское, фармацевтическое или иное образование полученное в РФ в соответствии с ФГОС +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свидетельство об аккредитации специалиста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085184"/>
            <a:ext cx="4248472" cy="151216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СЕРТИФИКАЦИЯ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5085184"/>
            <a:ext cx="4248472" cy="151216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АККРЕДИТАЦИЯ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2771800" y="1628800"/>
            <a:ext cx="864096" cy="864096"/>
          </a:xfrm>
          <a:prstGeom prst="downArrow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580112" y="1628800"/>
            <a:ext cx="864096" cy="864096"/>
          </a:xfrm>
          <a:prstGeom prst="downArrow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771800" y="4149080"/>
            <a:ext cx="864096" cy="864096"/>
          </a:xfrm>
          <a:prstGeom prst="downArrow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5580112" y="4149080"/>
            <a:ext cx="864096" cy="864096"/>
          </a:xfrm>
          <a:prstGeom prst="downArrow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9839" y="0"/>
            <a:ext cx="914378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 к процедуре аккредитации (Федеральный закон от 29.12.2015 № 389-ФЗ)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7504" y="692696"/>
            <a:ext cx="8928992" cy="252028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980728"/>
            <a:ext cx="9036496" cy="587727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lang="ru-RU" sz="1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ч. 3 ст. 69 ФЗ № 323-ФЗ: Аккредитация специалиста</a:t>
            </a:r>
            <a:r>
              <a:rPr lang="ru-RU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- процедура определения соответствия лица, получившего медицинское, фармацевтическое или иное образование, требованиям к осуществлению медицинской деятельности по определенной медицинской специальности либо фармацевтической деятельности. 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Аккредитация специалиста проводится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комиссией по окончании освоения им профессиональных образовательных программ медицинского образования или фармацевтического образования 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реже одного раза в пять лет. </a:t>
            </a:r>
            <a:r>
              <a:rPr lang="ru-RU" sz="17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Аккредитационная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комиссия формируется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уполномоченным федеральным органом исполнительной власти 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участием профессиональных некоммерческих организаций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указанных в статье 76 настоящего Федерального закона. 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Положение об аккредитации специалистов, порядок выдачи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свидетельства об аккредитации специалиста, форма свидетельства об аккредитации специалиста и технические требования к нему </a:t>
            </a:r>
            <a:r>
              <a:rPr lang="ru-RU" sz="1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утверждаются уполномоченным федеральным органом исполнительной власти.</a:t>
            </a:r>
            <a:endParaRPr lang="ru-RU" sz="1700" dirty="0"/>
          </a:p>
          <a:p>
            <a:pPr algn="just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3"/>
          <p:cNvSpPr txBox="1">
            <a:spLocks noChangeArrowheads="1"/>
          </p:cNvSpPr>
          <p:nvPr/>
        </p:nvSpPr>
        <p:spPr bwMode="auto">
          <a:xfrm>
            <a:off x="539552" y="72007"/>
            <a:ext cx="8532440" cy="476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20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</a:lstStyle>
          <a:p>
            <a:r>
              <a:rPr lang="ru-RU" sz="1600" dirty="0"/>
              <a:t>  СТРУКТУРА НОРМАТИВНО-ПРАВОВОГО И МЕТОДИЧЕСКОГО РЕГУЛИРОВАНИЯ </a:t>
            </a:r>
          </a:p>
          <a:p>
            <a:r>
              <a:rPr lang="ru-RU" sz="1600" dirty="0"/>
              <a:t>ПРОЦЕДУРЫ АККРЕДИТАЦИИ СПЕЦИАЛИСТОВ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11262"/>
            <a:ext cx="9144000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0" name="Прямоугольник 29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3" name="Равнобедренный треугольник 22"/>
          <p:cNvSpPr/>
          <p:nvPr/>
        </p:nvSpPr>
        <p:spPr>
          <a:xfrm>
            <a:off x="107504" y="980728"/>
            <a:ext cx="3866177" cy="522919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Прямоугольник 23"/>
          <p:cNvSpPr/>
          <p:nvPr/>
        </p:nvSpPr>
        <p:spPr>
          <a:xfrm>
            <a:off x="315667" y="1368154"/>
            <a:ext cx="3320229" cy="1512168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233" tIns="113233" rIns="113233" bIns="11323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/>
              <a:t>Федеральный закон от 21.11.2011 №323-ФЗ «Об основах охраны здоровья граждан в Российской Федерации»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3528" y="3501008"/>
            <a:ext cx="3286588" cy="877789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094" tIns="114094" rIns="114094" bIns="11409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/>
              <a:t>Ведомственные нормативные правовые акты Минздрава России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3528" y="5013176"/>
            <a:ext cx="3312368" cy="92705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1908" tIns="111908" rIns="111908" bIns="111908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/>
              <a:t>Методические рекомендации, типовые регламенты и иные документы Методического  центра аккредитации</a:t>
            </a:r>
          </a:p>
        </p:txBody>
      </p:sp>
      <p:cxnSp>
        <p:nvCxnSpPr>
          <p:cNvPr id="45" name="Прямая со стрелкой 44"/>
          <p:cNvCxnSpPr>
            <a:stCxn id="24" idx="3"/>
          </p:cNvCxnSpPr>
          <p:nvPr/>
        </p:nvCxnSpPr>
        <p:spPr>
          <a:xfrm flipV="1">
            <a:off x="3635896" y="2122098"/>
            <a:ext cx="470278" cy="2140"/>
          </a:xfrm>
          <a:prstGeom prst="straightConnector1">
            <a:avLst/>
          </a:prstGeom>
          <a:ln w="19050">
            <a:solidFill>
              <a:srgbClr val="558ED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Левая круглая скобка 53"/>
          <p:cNvSpPr/>
          <p:nvPr/>
        </p:nvSpPr>
        <p:spPr>
          <a:xfrm>
            <a:off x="4139952" y="1268760"/>
            <a:ext cx="45719" cy="1656184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4139952" y="1196752"/>
            <a:ext cx="50040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>
                <a:solidFill>
                  <a:srgbClr val="002060"/>
                </a:solidFill>
              </a:rPr>
              <a:t>- выдача сертификатов пролонгирована до 2021 года, а право на профессиональную деятельность на их основании - до 2026 года;</a:t>
            </a:r>
          </a:p>
          <a:p>
            <a:r>
              <a:rPr lang="ru-RU" sz="1300" dirty="0">
                <a:solidFill>
                  <a:srgbClr val="002060"/>
                </a:solidFill>
              </a:rPr>
              <a:t>- регламентирована </a:t>
            </a:r>
            <a:r>
              <a:rPr lang="ru-RU" sz="1300" dirty="0" err="1">
                <a:solidFill>
                  <a:srgbClr val="002060"/>
                </a:solidFill>
              </a:rPr>
              <a:t>этапность</a:t>
            </a:r>
            <a:r>
              <a:rPr lang="ru-RU" sz="1300" dirty="0">
                <a:solidFill>
                  <a:srgbClr val="002060"/>
                </a:solidFill>
              </a:rPr>
              <a:t> перехода к процедуре аккредитации;</a:t>
            </a:r>
          </a:p>
          <a:p>
            <a:r>
              <a:rPr lang="ru-RU" sz="1300" dirty="0">
                <a:solidFill>
                  <a:srgbClr val="002060"/>
                </a:solidFill>
              </a:rPr>
              <a:t>- аккредитация специалиста проводится </a:t>
            </a:r>
            <a:r>
              <a:rPr lang="ru-RU" sz="1300" dirty="0" err="1">
                <a:solidFill>
                  <a:srgbClr val="002060"/>
                </a:solidFill>
              </a:rPr>
              <a:t>аккредитационными</a:t>
            </a:r>
            <a:r>
              <a:rPr lang="ru-RU" sz="1300" dirty="0">
                <a:solidFill>
                  <a:srgbClr val="002060"/>
                </a:solidFill>
              </a:rPr>
              <a:t> комиссиями;</a:t>
            </a:r>
          </a:p>
          <a:p>
            <a:r>
              <a:rPr lang="ru-RU" sz="1300" dirty="0">
                <a:solidFill>
                  <a:srgbClr val="002060"/>
                </a:solidFill>
              </a:rPr>
              <a:t>- </a:t>
            </a:r>
            <a:r>
              <a:rPr lang="ru-RU" sz="1300" dirty="0" err="1">
                <a:solidFill>
                  <a:srgbClr val="002060"/>
                </a:solidFill>
              </a:rPr>
              <a:t>аккредитационные</a:t>
            </a:r>
            <a:r>
              <a:rPr lang="ru-RU" sz="1300" dirty="0">
                <a:solidFill>
                  <a:srgbClr val="002060"/>
                </a:solidFill>
              </a:rPr>
              <a:t> комиссии формируются Минздравом России         с участием некоммерческих профессиональных организаций.</a:t>
            </a:r>
          </a:p>
          <a:p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39952" y="3140968"/>
            <a:ext cx="500404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- с</a:t>
            </a:r>
            <a:r>
              <a:rPr lang="ru-RU" sz="1400" dirty="0">
                <a:solidFill>
                  <a:srgbClr val="002060"/>
                </a:solidFill>
                <a:cs typeface="Times New Roman" pitchFamily="18" charset="0"/>
              </a:rPr>
              <a:t>роки и этапы аккредитации специалистов 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Приказ Минздрава России от 22.12.2017 № 1043н</a:t>
            </a:r>
          </a:p>
          <a:p>
            <a:r>
              <a:rPr lang="ru-RU" sz="1400" dirty="0">
                <a:solidFill>
                  <a:srgbClr val="002060"/>
                </a:solidFill>
              </a:rPr>
              <a:t>- п</a:t>
            </a:r>
            <a:r>
              <a:rPr lang="ru-RU" sz="1400" dirty="0">
                <a:solidFill>
                  <a:srgbClr val="002060"/>
                </a:solidFill>
                <a:cs typeface="Times New Roman" pitchFamily="18" charset="0"/>
              </a:rPr>
              <a:t>оложение об аккредитации специалистов 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Приказ Минздрава России от 02.06.2016 № 334н </a:t>
            </a:r>
          </a:p>
          <a:p>
            <a:r>
              <a:rPr lang="ru-RU" sz="1400" dirty="0">
                <a:solidFill>
                  <a:srgbClr val="002060"/>
                </a:solidFill>
              </a:rPr>
              <a:t>- п</a:t>
            </a:r>
            <a:r>
              <a:rPr lang="ru-RU" sz="1400" dirty="0">
                <a:solidFill>
                  <a:srgbClr val="002060"/>
                </a:solidFill>
                <a:cs typeface="Times New Roman" pitchFamily="18" charset="0"/>
              </a:rPr>
              <a:t>орядок выдачи свидетельства об аккредитации специалиста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Приказ Минздрава России от 06.06.2016 № 352н</a:t>
            </a:r>
          </a:p>
          <a:p>
            <a:endParaRPr lang="ru-RU" sz="1300" dirty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9" name="Левая круглая скобка 58"/>
          <p:cNvSpPr/>
          <p:nvPr/>
        </p:nvSpPr>
        <p:spPr>
          <a:xfrm>
            <a:off x="4139952" y="3068960"/>
            <a:ext cx="45719" cy="1656184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 стрелкой 59"/>
          <p:cNvCxnSpPr/>
          <p:nvPr/>
        </p:nvCxnSpPr>
        <p:spPr>
          <a:xfrm flipV="1">
            <a:off x="3635896" y="3933056"/>
            <a:ext cx="470278" cy="2140"/>
          </a:xfrm>
          <a:prstGeom prst="straightConnector1">
            <a:avLst/>
          </a:prstGeom>
          <a:ln w="19050">
            <a:solidFill>
              <a:srgbClr val="558ED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0166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647315" y="138118"/>
            <a:ext cx="802914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ЭТАПНОСТЬ ВНЕДРЕНИЯ АККРЕДИТАЦИИ СПЕЦИАЛИСТОВ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11262"/>
            <a:ext cx="9144000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7" name="Прямоугольник 36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>
            <a:off x="179512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512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01.01.2016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058" y="1220267"/>
            <a:ext cx="138459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Первичная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«стоматология» 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и «фармация»</a:t>
            </a:r>
          </a:p>
          <a:p>
            <a:pPr>
              <a:buFontTx/>
              <a:buChar char="-"/>
            </a:pPr>
            <a:endParaRPr lang="ru-RU" sz="1200" i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1220267"/>
            <a:ext cx="1368152" cy="1627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по всем специальностям (</a:t>
            </a:r>
            <a:r>
              <a:rPr lang="ru-RU" sz="1100" i="1" dirty="0" err="1">
                <a:solidFill>
                  <a:srgbClr val="7030A0"/>
                </a:solidFill>
                <a:cs typeface="Times New Roman" pitchFamily="18" charset="0"/>
              </a:rPr>
              <a:t>специалитет</a:t>
            </a:r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)</a:t>
            </a:r>
          </a:p>
          <a:p>
            <a:pPr>
              <a:buFontTx/>
              <a:buChar char="-"/>
            </a:pPr>
            <a:endParaRPr lang="ru-RU" sz="1200" i="1" dirty="0">
              <a:solidFill>
                <a:srgbClr val="7030A0"/>
              </a:solidFill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200" i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403648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43808" y="1220267"/>
            <a:ext cx="194421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i="1" dirty="0" err="1">
                <a:solidFill>
                  <a:srgbClr val="7030A0"/>
                </a:solidFill>
                <a:cs typeface="Times New Roman" pitchFamily="18" charset="0"/>
              </a:rPr>
              <a:t>бакалавриат</a:t>
            </a:r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, магистратура) и среднее профессиональное образование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Профессиональная переподготовка;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i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716016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524328" y="1253772"/>
            <a:ext cx="1512168" cy="1596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Первичная и специализированная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не прошедшие аккредитацию на этапах 1-3</a:t>
            </a:r>
            <a:endParaRPr lang="ru-RU" sz="11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Все специалисты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539" y="1028045"/>
            <a:ext cx="1104085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Первый этап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75656" y="1028045"/>
            <a:ext cx="1050672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Второй этап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43808" y="1006815"/>
            <a:ext cx="1029193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Третий этап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513191" y="1006815"/>
            <a:ext cx="1307281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Четвертый этап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75656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01.01.2017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203848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01.01.2018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558842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01.01.2021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894735" y="4465401"/>
            <a:ext cx="1029193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Третий этап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04879" y="4465401"/>
            <a:ext cx="1307281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Четвертый этап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084168" y="4465401"/>
            <a:ext cx="998287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Пятый этап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522613" y="4465401"/>
            <a:ext cx="1081835" cy="288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>
                <a:cs typeface="Times New Roman" pitchFamily="18" charset="0"/>
              </a:rPr>
              <a:t>Шестой этап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915816" y="4678853"/>
            <a:ext cx="1368152" cy="927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Среднее профессиональное образование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716016" y="4678853"/>
            <a:ext cx="1512168" cy="211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i="1" dirty="0" err="1">
                <a:solidFill>
                  <a:srgbClr val="7030A0"/>
                </a:solidFill>
                <a:cs typeface="Times New Roman" pitchFamily="18" charset="0"/>
              </a:rPr>
              <a:t>бакалавриат</a:t>
            </a:r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, магистратура) 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Профессиональная переподготовка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084168" y="4678853"/>
            <a:ext cx="1584176" cy="1779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i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24328" y="4678853"/>
            <a:ext cx="1512168" cy="1596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Первичная и специализированная аккредитация</a:t>
            </a:r>
          </a:p>
          <a:p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не прошедшие аккредитацию на этапах 1-5</a:t>
            </a:r>
            <a:endParaRPr lang="ru-RU" sz="11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i="1" dirty="0">
                <a:solidFill>
                  <a:srgbClr val="7030A0"/>
                </a:solidFill>
                <a:cs typeface="Times New Roman" pitchFamily="18" charset="0"/>
              </a:rPr>
              <a:t>Все специалисты</a:t>
            </a: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6135926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822538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01.01.2019</a:t>
            </a:r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>
            <a:off x="7524328" y="3876685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190690" y="4090137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cs typeface="Times New Roman" pitchFamily="18" charset="0"/>
              </a:rPr>
              <a:t>с 01.01.2020</a:t>
            </a: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1403648" y="1090454"/>
            <a:ext cx="0" cy="3130634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2843808" y="1121315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4716016" y="1121315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6133381" y="3967346"/>
            <a:ext cx="0" cy="2846030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7524328" y="1121315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0" y="4005064"/>
            <a:ext cx="9036496" cy="0"/>
          </a:xfrm>
          <a:prstGeom prst="straightConnector1">
            <a:avLst/>
          </a:prstGeom>
          <a:ln w="222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39565" y="718766"/>
            <a:ext cx="401154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</a:rPr>
              <a:t>приказ Минздрава России от 25.02.2016 № 127н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79512" y="4437112"/>
            <a:ext cx="410291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</a:rPr>
              <a:t>приказ Минздрава России от 22.12.2017 № 1043н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i="1" dirty="0"/>
              <a:t>ИЗМЕНЕНИЯ, КОТОРЫЕ ВНОСЯТСЯ В СРОКИ И ЭТАПЫ АККРЕДИТАЦИИ СПЕЦИАЛИСТОВ, А ТАКЖЕ КАТЕГОРИИ ЛИЦ, ИМЕЮЩИХ МЕДИЦИНСКОЕ, ФАРМАЦЕВТИЧЕСКОЕ ИЛИ ИНОЕ ОБРАЗОВАНИЕ И ПОДЛЕЖАЩИХ АККРЕДИТАЦИИ СПЕЦИАЛИСТОВ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1400" b="1" dirty="0"/>
              <a:t>С 1 ЯНВАРЯ 2019 ГОДА</a:t>
            </a:r>
          </a:p>
          <a:p>
            <a:pPr algn="ctr"/>
            <a:endParaRPr lang="ru-RU" sz="1400" b="1" dirty="0"/>
          </a:p>
          <a:p>
            <a:r>
              <a:rPr lang="ru-RU" sz="1600" dirty="0"/>
              <a:t>лица, получившие после 1 января 2019 года высшее образование по основным образовательным программам в соответствии с федеральными государственными образовательными стандартами в области образования "Здравоохранение и медицинские науки" (уровень ординатуры), требования к результатам освоения основных образовательных программ профессионального образования в части профессиональной компетенции которых сформированы на основе соответствующих профессиональных стандартов (при наличии)  по специальностям: </a:t>
            </a:r>
            <a:r>
              <a:rPr lang="ru-RU" sz="1600" b="1" dirty="0"/>
              <a:t>Неврология, Кардиология, Общая врачебная практика (семейная медицина), Онкология, Педиатрия, Терапия</a:t>
            </a:r>
          </a:p>
          <a:p>
            <a:endParaRPr lang="ru-RU" sz="1600" dirty="0"/>
          </a:p>
          <a:p>
            <a:r>
              <a:rPr lang="ru-RU" sz="1600" dirty="0"/>
              <a:t>лица, получившие после 1 января 2019 года дополнительное профессиональное образование по программам профессиональной переподготовки, разработанным на основании установленных квалификационных требований, профессиональных стандартов и требований соответствующих федеральных государственных образовательных стандартов высшего образования (уровень ординатуры) к результатам освоения образовательных программ  по специальностям: "Неврология", "Кардиология", "Общая врачебная практика (семейная медицина)", "Онкология", "Педиатрия", "Терапия"</a:t>
            </a:r>
          </a:p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приказ Минздрава России от 21.12.2018  № 898Н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795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i="1" dirty="0"/>
              <a:t>ИЗМЕНЕНИЯ, КОТОРЫЕ ВНОСЯТСЯ В СРОКИ И ЭТАПЫ АККРЕДИТАЦИИ СПЕЦИАЛИСТОВ, А ТАКЖЕ КАТЕГОРИИ ЛИЦ, ИМЕЮЩИХ МЕДИЦИНСКОЕ, ФАРМАЦЕВТИЧЕСКОЕ ИЛИ ИНОЕ ОБРАЗОВАНИЕ И ПОДЛЕЖАЩИХ АККРЕДИТАЦИИ СПЕЦИАЛИСТОВ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/>
              <a:t>С 1 ЯНВАРЯ 2020 ГОДА</a:t>
            </a:r>
          </a:p>
          <a:p>
            <a:pPr algn="ctr"/>
            <a:endParaRPr lang="ru-RU" sz="1800" b="1" dirty="0"/>
          </a:p>
          <a:p>
            <a:r>
              <a:rPr lang="ru-RU" sz="1800" dirty="0"/>
              <a:t>лица, получившие после 1 января 2020 года высшее образование по основным образовательным программам в соответствии с федеральными государственными образовательными стандартами в области образования "Здравоохранение и медицинские науки" (уровень </a:t>
            </a:r>
            <a:r>
              <a:rPr lang="ru-RU" sz="1800" dirty="0" err="1"/>
              <a:t>бакалавриата</a:t>
            </a:r>
            <a:r>
              <a:rPr lang="ru-RU" sz="1800" dirty="0"/>
              <a:t>, уровень магистратуры, уровень ординатуры)</a:t>
            </a:r>
          </a:p>
          <a:p>
            <a:r>
              <a:rPr lang="ru-RU" sz="1800" dirty="0"/>
              <a:t>лица, получившие после 1 января 2020 года дополнительное профессиональное образование по программам профессиональной переподготовки, разработанным на основании установленных квалификационных требований, профессиональных стандартов и требований соответствующих федеральных государственных образовательных стандартов среднего профессионального и (или) высшего образования к результатам освоения образовательных программ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C0C9-6806-41D9-8AD2-CE196E069440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04944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приказ Минздрава России от 21.12.2018  № 898Н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69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268760"/>
            <a:ext cx="2484784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Лицо, выполнившее учебный план по основной образовательной программе высшего образования или среднего профессионального образования</a:t>
            </a:r>
            <a:r>
              <a:rPr lang="ru-RU" sz="1400" dirty="0"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501008"/>
            <a:ext cx="2484784" cy="15841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Лицо, завершившее освоение  программы подготовки кадров высшей квалификации в ординатуре или программы профессиональной переподготовки</a:t>
            </a:r>
            <a:endParaRPr lang="ru-RU" sz="1400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2996952"/>
            <a:ext cx="1944216" cy="1224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Лицо, завершившее освоение  программы непрерывного медицинского образования</a:t>
            </a:r>
            <a:endParaRPr lang="ru-RU" sz="1400" dirty="0"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2060848"/>
            <a:ext cx="1392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аккредитация*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2780928"/>
            <a:ext cx="1728192" cy="864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Право на осуществление профессиональной  деятельности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699792" y="1916832"/>
            <a:ext cx="864096" cy="864096"/>
          </a:xfrm>
          <a:prstGeom prst="straightConnector1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67944" y="980728"/>
            <a:ext cx="4860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tx2"/>
                </a:solidFill>
                <a:cs typeface="Times New Roman" pitchFamily="18" charset="0"/>
              </a:rPr>
              <a:t>Виды аккредитации специалистов: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chemeClr val="tx2"/>
                </a:solidFill>
                <a:cs typeface="Times New Roman" pitchFamily="18" charset="0"/>
              </a:rPr>
              <a:t> первичная аккредитация специалиста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chemeClr val="tx2"/>
                </a:solidFill>
                <a:cs typeface="Times New Roman" pitchFamily="18" charset="0"/>
              </a:rPr>
              <a:t> первичная специализированная аккредитация специалиста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chemeClr val="tx2"/>
                </a:solidFill>
                <a:cs typeface="Times New Roman" pitchFamily="18" charset="0"/>
              </a:rPr>
              <a:t> периодическая аккредитация специалиста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2699792" y="3645024"/>
            <a:ext cx="864096" cy="720080"/>
          </a:xfrm>
          <a:prstGeom prst="straightConnector1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987824" y="414908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аккредитация**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148064" y="2420888"/>
            <a:ext cx="230425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bg1"/>
                </a:solidFill>
                <a:cs typeface="Times New Roman" pitchFamily="18" charset="0"/>
              </a:rPr>
              <a:t>Непрерывное медицинское образование</a:t>
            </a:r>
          </a:p>
        </p:txBody>
      </p:sp>
      <p:cxnSp>
        <p:nvCxnSpPr>
          <p:cNvPr id="69" name="Прямая со стрелкой 68"/>
          <p:cNvCxnSpPr/>
          <p:nvPr/>
        </p:nvCxnSpPr>
        <p:spPr>
          <a:xfrm flipH="1">
            <a:off x="5292080" y="3429000"/>
            <a:ext cx="1800200" cy="0"/>
          </a:xfrm>
          <a:prstGeom prst="straightConnector1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383886" y="308157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аккредитация***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2536" y="5301208"/>
            <a:ext cx="863994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1350" dirty="0">
                <a:solidFill>
                  <a:schemeClr val="accent4">
                    <a:lumMod val="50000"/>
                  </a:schemeClr>
                </a:solidFill>
              </a:rPr>
              <a:t>Аккредитация специалистов проводится аккредитационной комиссией, в состав которой входят представители </a:t>
            </a:r>
            <a:r>
              <a:rPr lang="ru-RU" sz="1350" dirty="0">
                <a:solidFill>
                  <a:srgbClr val="FF5050"/>
                </a:solidFill>
              </a:rPr>
              <a:t>ПРОФЕССИОНАЛЬНЫХ НЕКОММЕРЧЕСКИХ ОРГАНИЗАЦИЙ, РАБОТОДАТЕЛЯ И ОБРАЗОВАТЕЛЬНОЙ ОРГАНИЗАЦИИ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1350" dirty="0">
              <a:solidFill>
                <a:srgbClr val="FF505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1350" dirty="0"/>
              <a:t>Аккредитация специалистов проводится </a:t>
            </a:r>
            <a:r>
              <a:rPr lang="ru-RU" sz="1350" dirty="0">
                <a:solidFill>
                  <a:srgbClr val="FF5050"/>
                </a:solidFill>
              </a:rPr>
              <a:t>В ПОМЕЩЕНИЯХ ОБРАЗОВАТЕЛЬНЫХ (НАУЧНЫХ) ОРГАНИЗАЦИЙ С ИСПОЛЬЗОВАНИЕМ ПРИНАДЛЕЖАЩЕГО ИМ МАТЕРИАЛЬНО-ТЕХНИЧЕСКОГО ОБЕСПЕЧЕНИЯ </a:t>
            </a: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536" y="116632"/>
            <a:ext cx="8374062" cy="50480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ПОЛОЖЕНИЕ ОБ АККРЕДИТАЦИИ СПЕЦИАЛИСТОВ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11262"/>
            <a:ext cx="9144000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0" name="Прямоугольник 29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752634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647315" y="138118"/>
            <a:ext cx="802914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МЕДИЦИНСКИЕ  КАДРЫ  РОССИИ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107504" y="692696"/>
            <a:ext cx="8856984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ФЕДЕРАЛЬНЫЙ ПРОЕКТ «МЕДИЦИНСКИЕ КАДРЫ РОССИИ»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107504" y="1196752"/>
            <a:ext cx="2664296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20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Цель проекта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2843808" y="1196752"/>
            <a:ext cx="6120680" cy="10081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just"/>
            <a:r>
              <a:rPr lang="ru-RU" sz="14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Ликвидация кадрового дефицита в медицинских организациях, оказывающих первичную медико-санитарную помощь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982523" y="2709818"/>
            <a:ext cx="651915" cy="21512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75775" y="2713506"/>
            <a:ext cx="676979" cy="21143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2018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65661" y="2709224"/>
            <a:ext cx="629609" cy="21572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2019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62284" y="2712912"/>
            <a:ext cx="727108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356760" y="2713506"/>
            <a:ext cx="679736" cy="21143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2024</a:t>
            </a:r>
          </a:p>
          <a:p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07504" y="2577704"/>
            <a:ext cx="2736304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Показатель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3181816"/>
            <a:ext cx="2736304" cy="9953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Укомплектованность участков медицинских организаций, оказывающих первичную медико-санитарную помощь (терапевты участковые, педиатры участковые, врачи общей практики (физическими лицами), %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4212296"/>
            <a:ext cx="2736304" cy="707944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Укомплектованность штатных должностей фельдшерско-акушерских (фельдшерских) пунктов средним медицинским персоналом (физическими лицами);%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07504" y="4974232"/>
            <a:ext cx="2736304" cy="66231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Доля специалистов, допущенных к профессиональной деятельности через процедуру аккредитации, от общего количества работающих специалистов, (%)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07504" y="2241704"/>
            <a:ext cx="885698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ДОПОЛНИТЕЛЬНЫЕ ПОКАЗАТЕЛИ ФЕДЕРАЛЬНОГО ПРОЕКТА</a:t>
            </a: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>
            <a:off x="3702603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4494691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5286779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8311115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Прямоугольник 97"/>
          <p:cNvSpPr/>
          <p:nvPr/>
        </p:nvSpPr>
        <p:spPr>
          <a:xfrm>
            <a:off x="6154372" y="2708920"/>
            <a:ext cx="727108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874452" y="2708920"/>
            <a:ext cx="727108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7614371" y="2708920"/>
            <a:ext cx="727108" cy="2120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r>
              <a:rPr lang="ru-RU" sz="160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2023</a:t>
            </a:r>
            <a:endParaRPr lang="ru-RU" dirty="0">
              <a:solidFill>
                <a:schemeClr val="tx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>
            <a:off x="7541607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798947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078867" y="2636912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3707904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4499992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5292080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>
            <a:off x="8316416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7546908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6804248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084168" y="350100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3059832" y="3563724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78,8           80             82           85            88          91           95            99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107504" y="5678400"/>
            <a:ext cx="2736304" cy="51495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Численность врачей, работающих в государственных и муниципальных медицинских организациях, (тыс. чел.)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07504" y="6219728"/>
            <a:ext cx="2736304" cy="620688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dirty="0">
                <a:solidFill>
                  <a:schemeClr val="tx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Численность средних медицинских работников, работающих в государственных и муниципальных медицинских организациях, (тыс. чел.)</a:t>
            </a:r>
          </a:p>
        </p:txBody>
      </p:sp>
      <p:cxnSp>
        <p:nvCxnSpPr>
          <p:cNvPr id="160" name="Прямая соединительная линия 159"/>
          <p:cNvCxnSpPr/>
          <p:nvPr/>
        </p:nvCxnSpPr>
        <p:spPr>
          <a:xfrm>
            <a:off x="3707904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единительная линия 160"/>
          <p:cNvCxnSpPr/>
          <p:nvPr/>
        </p:nvCxnSpPr>
        <p:spPr>
          <a:xfrm>
            <a:off x="4499992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>
            <a:off x="5292080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единительная линия 162"/>
          <p:cNvCxnSpPr/>
          <p:nvPr/>
        </p:nvCxnSpPr>
        <p:spPr>
          <a:xfrm>
            <a:off x="8316416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>
            <a:off x="7546908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>
            <a:off x="6804248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>
            <a:off x="6084168" y="429309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059832" y="4355812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98,3         98,4         98,5          98,7        99,0        99,3        99,6         100</a:t>
            </a:r>
          </a:p>
        </p:txBody>
      </p:sp>
      <p:cxnSp>
        <p:nvCxnSpPr>
          <p:cNvPr id="168" name="Прямая соединительная линия 167"/>
          <p:cNvCxnSpPr/>
          <p:nvPr/>
        </p:nvCxnSpPr>
        <p:spPr>
          <a:xfrm>
            <a:off x="3707904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>
            <a:off x="4499992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>
            <a:off x="5292080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>
            <a:off x="8316416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>
            <a:off x="7546908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>
            <a:off x="6804248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/>
          <p:nvPr/>
        </p:nvCxnSpPr>
        <p:spPr>
          <a:xfrm>
            <a:off x="6084168" y="5013176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>
            <a:off x="3059832" y="5075892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 2,1           6,3           10,5         15,6        40,7        65,6         90,2        114,7</a:t>
            </a:r>
          </a:p>
        </p:txBody>
      </p:sp>
      <p:cxnSp>
        <p:nvCxnSpPr>
          <p:cNvPr id="176" name="Прямая соединительная линия 175"/>
          <p:cNvCxnSpPr/>
          <p:nvPr/>
        </p:nvCxnSpPr>
        <p:spPr>
          <a:xfrm>
            <a:off x="3707904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/>
          <p:nvPr/>
        </p:nvCxnSpPr>
        <p:spPr>
          <a:xfrm>
            <a:off x="4499992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>
            <a:off x="5292080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единительная линия 178"/>
          <p:cNvCxnSpPr/>
          <p:nvPr/>
        </p:nvCxnSpPr>
        <p:spPr>
          <a:xfrm>
            <a:off x="8316416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/>
          <p:nvPr/>
        </p:nvCxnSpPr>
        <p:spPr>
          <a:xfrm>
            <a:off x="7546908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/>
          <p:cNvCxnSpPr/>
          <p:nvPr/>
        </p:nvCxnSpPr>
        <p:spPr>
          <a:xfrm>
            <a:off x="6804248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Прямая соединительная линия 181"/>
          <p:cNvCxnSpPr/>
          <p:nvPr/>
        </p:nvCxnSpPr>
        <p:spPr>
          <a:xfrm>
            <a:off x="6084168" y="5661248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3059832" y="5723964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548,4        552           557          565         572         580          589          598</a:t>
            </a:r>
          </a:p>
        </p:txBody>
      </p:sp>
      <p:cxnSp>
        <p:nvCxnSpPr>
          <p:cNvPr id="184" name="Прямая соединительная линия 183"/>
          <p:cNvCxnSpPr/>
          <p:nvPr/>
        </p:nvCxnSpPr>
        <p:spPr>
          <a:xfrm>
            <a:off x="3707904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>
            <a:off x="4499992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единительная линия 185"/>
          <p:cNvCxnSpPr/>
          <p:nvPr/>
        </p:nvCxnSpPr>
        <p:spPr>
          <a:xfrm>
            <a:off x="5292080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>
            <a:off x="8316416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Прямая соединительная линия 187"/>
          <p:cNvCxnSpPr/>
          <p:nvPr/>
        </p:nvCxnSpPr>
        <p:spPr>
          <a:xfrm>
            <a:off x="7546908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>
            <a:off x="6804248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/>
          <p:nvPr/>
        </p:nvCxnSpPr>
        <p:spPr>
          <a:xfrm>
            <a:off x="6084168" y="6309320"/>
            <a:ext cx="0" cy="504056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3059832" y="6372036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1266        1266         1276        1291      1309       1328       1356        1385</a:t>
            </a:r>
          </a:p>
        </p:txBody>
      </p:sp>
    </p:spTree>
    <p:extLst>
      <p:ext uri="{BB962C8B-B14F-4D97-AF65-F5344CB8AC3E}">
        <p14:creationId xmlns:p14="http://schemas.microsoft.com/office/powerpoint/2010/main" val="1994159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81390"/>
            <a:ext cx="9143999" cy="677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764675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78553" y="2618343"/>
            <a:ext cx="1656184" cy="100811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Аккредитуемый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1484784"/>
            <a:ext cx="1224136" cy="100811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Ответственный секретарь АК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627784" y="2564904"/>
            <a:ext cx="1224136" cy="201622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just"/>
            <a:r>
              <a:rPr lang="ru-RU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Регистрация поступивших документов в день их приема и проверка соответствия поступивших документов требования приказа   № 334н</a:t>
            </a:r>
          </a:p>
          <a:p>
            <a:pPr algn="just"/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1484784"/>
            <a:ext cx="1512168" cy="100811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Аккредитационная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комиссия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44008" y="2564904"/>
            <a:ext cx="1512168" cy="237626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just"/>
            <a:r>
              <a:rPr lang="ru-RU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течении 10 дней со дня регистрации документов проведение заседания и принятие решения о допуске аккредитуемого к аккредитации специалиста и о сроках проведения аккредитации специалиста</a:t>
            </a:r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763688" y="3140968"/>
            <a:ext cx="86409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63688" y="2708920"/>
            <a:ext cx="792088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Подача документов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851920" y="3140968"/>
            <a:ext cx="7920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444208" y="1484784"/>
            <a:ext cx="1224136" cy="100811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Аккредитациая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специалиста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44208" y="2564904"/>
            <a:ext cx="1224136" cy="237626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/>
          <a:p>
            <a:r>
              <a:rPr lang="ru-RU" sz="11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1-й этап:</a:t>
            </a:r>
            <a:r>
              <a:rPr lang="ru-RU" sz="11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тестирование</a:t>
            </a:r>
          </a:p>
          <a:p>
            <a:pPr algn="just"/>
            <a:endParaRPr lang="ru-RU" sz="11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2-й этап:</a:t>
            </a:r>
            <a:r>
              <a:rPr lang="ru-RU" sz="11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оценка практических навыков (умений) в симулированных условиях;</a:t>
            </a:r>
          </a:p>
          <a:p>
            <a:pPr algn="just"/>
            <a:endParaRPr lang="ru-RU" sz="11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3-й этап:</a:t>
            </a:r>
            <a:r>
              <a:rPr lang="ru-RU" sz="11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ситуационных задач.</a:t>
            </a:r>
          </a:p>
          <a:p>
            <a:pPr algn="just"/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07904" y="270892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Передача документов 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1979712" y="5949280"/>
            <a:ext cx="70567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627784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07704" y="609329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регистрации документов в АК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64400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923928" y="609329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 дней со дня регистрации документов 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1561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508104" y="609329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 дней со дня регистрации документов 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2627784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464400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61561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>
            <a:stCxn id="26" idx="2"/>
            <a:endCxn id="15" idx="2"/>
          </p:cNvCxnSpPr>
          <p:nvPr/>
        </p:nvCxnSpPr>
        <p:spPr>
          <a:xfrm rot="5400000" flipH="1">
            <a:off x="4968044" y="2852936"/>
            <a:ext cx="360040" cy="3816424"/>
          </a:xfrm>
          <a:prstGeom prst="bentConnector3">
            <a:avLst>
              <a:gd name="adj1" fmla="val -63493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23928" y="490103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подача заявления в случае 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прохождения этапа аккредитации (всего 3 попытки</a:t>
            </a:r>
            <a:r>
              <a:rPr lang="ru-RU" sz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7668344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164288" y="6150114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подписания итогового  протокола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V="1">
            <a:off x="7668344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79563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812360" y="5229200"/>
            <a:ext cx="1116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 дней </a:t>
            </a:r>
          </a:p>
          <a:p>
            <a:pPr algn="ctr"/>
            <a:r>
              <a:rPr lang="ru-RU" sz="1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дня подписания протокола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956376" y="2564904"/>
            <a:ext cx="1116632" cy="100811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Выдача свидетельства об аккредитации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79563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6943537" y="5167223"/>
            <a:ext cx="212372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6444208" y="5013176"/>
            <a:ext cx="1224136" cy="2880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 сдача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919864" y="4437112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повторное прохождение аккредитации не ранее 1 месяца</a:t>
            </a:r>
            <a:endParaRPr lang="ru-RU" sz="1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9512" y="0"/>
            <a:ext cx="8803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первичной аккредитации специалистов (приказ Минздрава России № 334н)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179512" y="1484784"/>
            <a:ext cx="1584176" cy="10081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Аккредитуемый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1484784"/>
            <a:ext cx="1224136" cy="10081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Ответственный секретарь АПК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564904"/>
            <a:ext cx="1584176" cy="30963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заявление о допуске к аккредитации ;</a:t>
            </a:r>
          </a:p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копия документа, удостоверяющего личность;</a:t>
            </a:r>
          </a:p>
          <a:p>
            <a:pPr algn="just">
              <a:buFontTx/>
              <a:buChar char="-"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копия документов о высшем/среднем образовании и о квалификации                             или выписка из протокола заседания государственной экзаменационной комиссии;</a:t>
            </a:r>
          </a:p>
          <a:p>
            <a:pPr algn="just">
              <a:buFontTx/>
              <a:buChar char="-"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копия трудовой книжки (при наличии);</a:t>
            </a:r>
          </a:p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копия СНИЛС (при наличии).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27784" y="2564904"/>
            <a:ext cx="1224136" cy="20162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Регистрация поступивших документов в день их приема и проверка соответствия поступивших документов требования приказа   № 334н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1484784"/>
            <a:ext cx="1512168" cy="10081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Аккредитационная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подкомиссия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44008" y="2564904"/>
            <a:ext cx="1512168" cy="2376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В течении 10 дней со дня регистрации документов проведение заседания и принятие решения о допуске аккредитуемого к аккредитации специалиста и о сроках проведения аккредитации специалиста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763688" y="3140968"/>
            <a:ext cx="86409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63688" y="2708920"/>
            <a:ext cx="79208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Подача документов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851920" y="3140968"/>
            <a:ext cx="79208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372200" y="1484784"/>
            <a:ext cx="1296144" cy="10081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Аккредитациая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специалиста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72200" y="2492896"/>
            <a:ext cx="1296144" cy="2376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/>
          <a:p>
            <a:r>
              <a:rPr lang="ru-RU" sz="1100" b="1" u="sng" dirty="0">
                <a:latin typeface="Times New Roman" pitchFamily="18" charset="0"/>
                <a:cs typeface="Times New Roman" pitchFamily="18" charset="0"/>
              </a:rPr>
              <a:t>1-й этап: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тестирование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2-й этап:</a:t>
            </a:r>
            <a:r>
              <a:rPr lang="ru-RU" sz="1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1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оценка практических навыков (умений) в симулированных условиях</a:t>
            </a:r>
          </a:p>
          <a:p>
            <a:pPr algn="just"/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07904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Передача документов 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1979712" y="5949280"/>
            <a:ext cx="70567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627784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07704" y="609329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День регистрации документов в АК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64400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923928" y="6093296"/>
            <a:ext cx="1296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7 дней со дня регистрации документов 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1561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508104" y="6093296"/>
            <a:ext cx="1296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10 дней со дня регистрации документов 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2627784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464400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61561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>
            <a:stCxn id="26" idx="2"/>
            <a:endCxn id="15" idx="2"/>
          </p:cNvCxnSpPr>
          <p:nvPr/>
        </p:nvCxnSpPr>
        <p:spPr>
          <a:xfrm rot="5400000" flipH="1">
            <a:off x="4986046" y="2834934"/>
            <a:ext cx="288032" cy="3780420"/>
          </a:xfrm>
          <a:prstGeom prst="bentConnector3">
            <a:avLst>
              <a:gd name="adj1" fmla="val -79366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19872" y="4974897"/>
            <a:ext cx="28083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FF0000"/>
                </a:solidFill>
                <a:cs typeface="Times New Roman" pitchFamily="18" charset="0"/>
              </a:rPr>
              <a:t>подача заявления в течении 5 дней</a:t>
            </a:r>
          </a:p>
          <a:p>
            <a:pPr algn="ctr"/>
            <a:r>
              <a:rPr lang="ru-RU" sz="900" b="1" dirty="0">
                <a:solidFill>
                  <a:srgbClr val="FF0000"/>
                </a:solidFill>
                <a:cs typeface="Times New Roman" pitchFamily="18" charset="0"/>
              </a:rPr>
              <a:t> в случае не прохождения этапа аккредитации (всего 3 попытки</a:t>
            </a:r>
            <a:r>
              <a:rPr lang="ru-RU" sz="900" b="1" dirty="0">
                <a:solidFill>
                  <a:schemeClr val="tx2"/>
                </a:solidFill>
                <a:cs typeface="Times New Roman" pitchFamily="18" charset="0"/>
              </a:rPr>
              <a:t>)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7668344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164288" y="615011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День подписания итогового  протокола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V="1">
            <a:off x="7668344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79563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812360" y="5229200"/>
            <a:ext cx="1116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cs typeface="Times New Roman" pitchFamily="18" charset="0"/>
              </a:rPr>
              <a:t>30 дней </a:t>
            </a:r>
          </a:p>
          <a:p>
            <a:pPr algn="ctr"/>
            <a:r>
              <a:rPr lang="ru-RU" sz="900" b="1" dirty="0">
                <a:cs typeface="Times New Roman" pitchFamily="18" charset="0"/>
              </a:rPr>
              <a:t>со дня подписания протокола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956376" y="2564904"/>
            <a:ext cx="1116632" cy="10081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Выдача свидетельства об аккредитации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79563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6943537" y="5167223"/>
            <a:ext cx="21237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6444208" y="5013176"/>
            <a:ext cx="1224136" cy="2880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 сдача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919864" y="4293096"/>
            <a:ext cx="12241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FF0000"/>
                </a:solidFill>
                <a:cs typeface="Times New Roman" pitchFamily="18" charset="0"/>
              </a:rPr>
              <a:t>повторное прохождение аккредитации не ранее чем через </a:t>
            </a:r>
          </a:p>
          <a:p>
            <a:pPr algn="ctr"/>
            <a:r>
              <a:rPr lang="ru-RU" sz="900" b="1" dirty="0">
                <a:solidFill>
                  <a:srgbClr val="FF0000"/>
                </a:solidFill>
                <a:cs typeface="Times New Roman" pitchFamily="18" charset="0"/>
              </a:rPr>
              <a:t>1 месяц</a:t>
            </a:r>
            <a:endParaRPr lang="ru-RU" sz="9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63688" y="908720"/>
            <a:ext cx="602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Сроки прохождения первичной аккредитации специалиста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11262"/>
            <a:ext cx="9144000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1" name="Прямоугольник 40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47315" y="138118"/>
            <a:ext cx="802914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ПЕРВИЧНАЯ АККРЕДИТАЦИЯ СПЕЦИАЛИСТОВ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СО СРЕДНИМ ПРОФЕССИОНАЛЬНЫМ ОБРАЗОВАНИЕМ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(приказ Минздрава России от 02.06.2016 № 334н, с учетом проекта изменений)</a:t>
            </a:r>
          </a:p>
        </p:txBody>
      </p:sp>
    </p:spTree>
    <p:extLst>
      <p:ext uri="{BB962C8B-B14F-4D97-AF65-F5344CB8AC3E}">
        <p14:creationId xmlns:p14="http://schemas.microsoft.com/office/powerpoint/2010/main" val="21170456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хема АК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6778"/>
            <a:ext cx="9144000" cy="57044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1630" y="143635"/>
            <a:ext cx="7470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ПРИКАЗ  МИНЗДРАВА РОССИИ  от 19 мая 2017 г. N 234н</a:t>
            </a:r>
          </a:p>
        </p:txBody>
      </p:sp>
    </p:spTree>
    <p:extLst>
      <p:ext uri="{BB962C8B-B14F-4D97-AF65-F5344CB8AC3E}">
        <p14:creationId xmlns:p14="http://schemas.microsoft.com/office/powerpoint/2010/main" val="16436751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647315" y="72008"/>
            <a:ext cx="8029141" cy="548680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ИНФОРМАЦИОННЫЕ  И  МЕТОДИЧЕСКИЕ  МАТЕРИАЛЫ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ПО  ПРОХОЖДЕНИЮ  ПРОЦЕДУРЫ  АККРЕДИТАЦИИ   СПЕЦИАЛИСТАМИ 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СО  СРЕДНИМ   ПРОФЕССИОНАЛЬНЫМ  ОБРАЗОВАНИЕМ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11262"/>
            <a:ext cx="9144000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76" name="Прямоугольник 75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496" y="620688"/>
            <a:ext cx="903649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hlinkClick r:id="rId2"/>
              </a:rPr>
              <a:t>www.fmza.ru</a:t>
            </a:r>
            <a:r>
              <a:rPr lang="en-US" sz="1400" b="1" dirty="0"/>
              <a:t> </a:t>
            </a:r>
            <a:r>
              <a:rPr lang="ru-RU" sz="1400" b="1" dirty="0"/>
              <a:t> - Адрес</a:t>
            </a:r>
            <a:r>
              <a:rPr lang="en-US" sz="1400" b="1" dirty="0"/>
              <a:t> </a:t>
            </a:r>
            <a:r>
              <a:rPr lang="ru-RU" sz="1400" b="1" dirty="0"/>
              <a:t>официального сайта  Методического центра аккредитации специалистов Минздрава России</a:t>
            </a:r>
          </a:p>
          <a:p>
            <a:pPr algn="just">
              <a:lnSpc>
                <a:spcPct val="150000"/>
              </a:lnSpc>
            </a:pPr>
            <a:r>
              <a:rPr lang="ru-RU" sz="1400" b="1" dirty="0"/>
              <a:t>1 – раздел для аккредитуемых со средним профессиональным образованием</a:t>
            </a:r>
          </a:p>
          <a:p>
            <a:pPr algn="just">
              <a:lnSpc>
                <a:spcPct val="150000"/>
              </a:lnSpc>
            </a:pPr>
            <a:r>
              <a:rPr lang="ru-RU" sz="1400" b="1" dirty="0"/>
              <a:t>2 – инструкции и методические материалы для аккредитации специалистов по всем специальностям СПО</a:t>
            </a:r>
          </a:p>
          <a:p>
            <a:pPr algn="just">
              <a:lnSpc>
                <a:spcPct val="150000"/>
              </a:lnSpc>
            </a:pPr>
            <a:r>
              <a:rPr lang="ru-RU" sz="1400" b="1" dirty="0"/>
              <a:t>3 – выбор специальности для доступа к странице с оценочными средствами</a:t>
            </a:r>
          </a:p>
          <a:p>
            <a:pPr algn="just">
              <a:lnSpc>
                <a:spcPct val="150000"/>
              </a:lnSpc>
            </a:pPr>
            <a:r>
              <a:rPr lang="ru-RU" sz="1400" b="1" dirty="0"/>
              <a:t>4 – раздел для прохождения репетиционного тестирования</a:t>
            </a:r>
          </a:p>
        </p:txBody>
      </p:sp>
      <p:pic>
        <p:nvPicPr>
          <p:cNvPr id="13" name="Рисунок 12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9638"/>
            <a:ext cx="9144000" cy="453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6304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3"/>
          <p:cNvSpPr txBox="1">
            <a:spLocks noChangeArrowheads="1"/>
          </p:cNvSpPr>
          <p:nvPr/>
        </p:nvSpPr>
        <p:spPr bwMode="auto">
          <a:xfrm>
            <a:off x="395288" y="115889"/>
            <a:ext cx="8374062" cy="43279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algn="ctr" fontAlgn="auto">
              <a:spcBef>
                <a:spcPct val="0"/>
              </a:spcBef>
              <a:spcAft>
                <a:spcPts val="0"/>
              </a:spcAft>
              <a:buNone/>
              <a:defRPr sz="2000" b="1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dirty="0"/>
              <a:t>СВИДЕТЕЛЬСТВО ОБ АККРЕДИТАЦИИ СПЕЦИАЛИСТА</a:t>
            </a: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476672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60774"/>
            <a:ext cx="2880320" cy="19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76872"/>
            <a:ext cx="2880320" cy="19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429000"/>
            <a:ext cx="2880319" cy="192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725144"/>
            <a:ext cx="2880320" cy="19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4302224" y="8367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/>
              <a:t>Свидетельство об аккредитации специалиста оформляется Министерством здравоохранения Российской Федерации и подписывается уполномоченным лицом Министерства здравоохранения Российской Федерации.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08104" y="2127022"/>
            <a:ext cx="36565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/>
              <a:t>Свидетельство об аккредитации специалиста выдается аккредитационной комиссией лицу, впервые признанному прошедшим аккредитацию специалиста не позднее чем через 30 календарных дней с момента подписания протокола заседания аккредитационной комиссии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4307317"/>
            <a:ext cx="2483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/>
              <a:t>Для регистрации выданных свидетельств об аккредитации специалиста в аккредитационной комиссии ведется журнал учета выданных свидетельств об аккредитации специалиста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504" y="4941168"/>
            <a:ext cx="248376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Выдается единожды в течении всей профессиональной деятельности</a:t>
            </a:r>
          </a:p>
        </p:txBody>
      </p:sp>
      <p:sp>
        <p:nvSpPr>
          <p:cNvPr id="25" name="Номер слайда 50"/>
          <p:cNvSpPr>
            <a:spLocks noGrp="1"/>
          </p:cNvSpPr>
          <p:nvPr>
            <p:ph type="sldNum" sz="quarter" idx="12"/>
          </p:nvPr>
        </p:nvSpPr>
        <p:spPr>
          <a:xfrm>
            <a:off x="7010400" y="6525344"/>
            <a:ext cx="2133600" cy="332656"/>
          </a:xfrm>
        </p:spPr>
        <p:txBody>
          <a:bodyPr/>
          <a:lstStyle/>
          <a:p>
            <a:pPr>
              <a:defRPr/>
            </a:pPr>
            <a:fld id="{28A22B0F-A538-4F7F-B522-76E6578FD6E4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45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7750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трелка вниз 46"/>
          <p:cNvSpPr/>
          <p:nvPr/>
        </p:nvSpPr>
        <p:spPr>
          <a:xfrm>
            <a:off x="1403648" y="3717032"/>
            <a:ext cx="1778019" cy="1152128"/>
          </a:xfrm>
          <a:prstGeom prst="downArrow">
            <a:avLst>
              <a:gd name="adj1" fmla="val 35757"/>
              <a:gd name="adj2" fmla="val 71778"/>
            </a:avLst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lnSpc>
                <a:spcPts val="1600"/>
              </a:lnSpc>
            </a:pPr>
            <a:endParaRPr lang="ru-RU" sz="15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Выноска со стрелками влево/вправо 52"/>
          <p:cNvSpPr/>
          <p:nvPr/>
        </p:nvSpPr>
        <p:spPr>
          <a:xfrm>
            <a:off x="3779912" y="1772816"/>
            <a:ext cx="1584176" cy="1944216"/>
          </a:xfrm>
          <a:prstGeom prst="leftRightArrowCallout">
            <a:avLst>
              <a:gd name="adj1" fmla="val 25000"/>
              <a:gd name="adj2" fmla="val 23236"/>
              <a:gd name="adj3" fmla="val 25000"/>
              <a:gd name="adj4" fmla="val 16629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ятиугольник 26"/>
          <p:cNvSpPr/>
          <p:nvPr/>
        </p:nvSpPr>
        <p:spPr>
          <a:xfrm rot="5400000">
            <a:off x="1511660" y="1448780"/>
            <a:ext cx="1728192" cy="2808312"/>
          </a:xfrm>
          <a:prstGeom prst="homePlate">
            <a:avLst>
              <a:gd name="adj" fmla="val 0"/>
            </a:avLst>
          </a:prstGeom>
          <a:noFill/>
          <a:ln w="3175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lnSpc>
                <a:spcPts val="1600"/>
              </a:lnSpc>
              <a:defRPr/>
            </a:pPr>
            <a:r>
              <a:rPr lang="ru-RU" sz="1500" dirty="0">
                <a:solidFill>
                  <a:schemeClr val="tx1"/>
                </a:solidFill>
              </a:rPr>
              <a:t>Обучение по программам подготовки кадров высшей квалификации (ординатура, аспирантура) в соответствии с федеральными государственными  образовательными стандартами (1-5 лет)</a:t>
            </a:r>
            <a:endParaRPr lang="ru-RU" sz="1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ятиугольник 24"/>
          <p:cNvSpPr/>
          <p:nvPr/>
        </p:nvSpPr>
        <p:spPr>
          <a:xfrm rot="5400000">
            <a:off x="4139952" y="-2259632"/>
            <a:ext cx="864096" cy="7200800"/>
          </a:xfrm>
          <a:prstGeom prst="homePlate">
            <a:avLst>
              <a:gd name="adj" fmla="val 0"/>
            </a:avLst>
          </a:prstGeom>
          <a:noFill/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lnSpc>
                <a:spcPts val="1600"/>
              </a:lnSpc>
              <a:defRPr/>
            </a:pPr>
            <a:endParaRPr lang="ru-RU" sz="1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1600"/>
              </a:lnSpc>
              <a:defRPr/>
            </a:pPr>
            <a:endParaRPr lang="ru-RU" sz="1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1600"/>
              </a:lnSpc>
              <a:defRPr/>
            </a:pPr>
            <a:r>
              <a:rPr lang="ru-RU" dirty="0">
                <a:solidFill>
                  <a:schemeClr val="tx1"/>
                </a:solidFill>
              </a:rPr>
              <a:t>Высшее образование в соответствии с федеральными  государственными образовательными стандартами 3-го поколения по специальностям группы «Здравоохранение» (5-6 лет)</a:t>
            </a:r>
          </a:p>
          <a:p>
            <a:pPr algn="ctr">
              <a:lnSpc>
                <a:spcPts val="1600"/>
              </a:lnSpc>
              <a:defRPr/>
            </a:pPr>
            <a:endParaRPr lang="ru-RU" sz="1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364088" y="1988840"/>
            <a:ext cx="2808312" cy="1728192"/>
          </a:xfrm>
          <a:prstGeom prst="rect">
            <a:avLst/>
          </a:prstGeom>
          <a:noFill/>
          <a:ln w="3175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-</a:t>
            </a:r>
            <a:r>
              <a:rPr lang="ru-RU" sz="1200" dirty="0">
                <a:solidFill>
                  <a:schemeClr val="tx1"/>
                </a:solidFill>
              </a:rPr>
              <a:t>врач-стоматолог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-провизор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-врач терапевт участковый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-врач педиатр участковый</a:t>
            </a:r>
          </a:p>
          <a:p>
            <a:pPr algn="ctr"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</a:rPr>
              <a:t>врач по клинической лабораторной диагностике</a:t>
            </a:r>
          </a:p>
          <a:p>
            <a:pPr algn="ctr"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</a:rPr>
              <a:t>врач-статистик</a:t>
            </a:r>
          </a:p>
          <a:p>
            <a:pPr algn="ctr"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</a:rPr>
              <a:t>врач по функциональной диагностике</a:t>
            </a:r>
          </a:p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15616" y="260648"/>
            <a:ext cx="73564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rPr>
              <a:t>Изменения высшего медицинского и фармацевтического образования 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779912" y="2564904"/>
            <a:ext cx="1584176" cy="288032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lnSpc>
                <a:spcPts val="1000"/>
              </a:lnSpc>
              <a:defRPr/>
            </a:pPr>
            <a:r>
              <a:rPr lang="ru-RU" sz="1100" dirty="0">
                <a:solidFill>
                  <a:schemeClr val="tx1"/>
                </a:solidFill>
              </a:rPr>
              <a:t>Первичная</a:t>
            </a:r>
          </a:p>
          <a:p>
            <a:pPr algn="ctr">
              <a:lnSpc>
                <a:spcPts val="1000"/>
              </a:lnSpc>
              <a:defRPr/>
            </a:pPr>
            <a:r>
              <a:rPr lang="ru-RU" sz="1100" dirty="0">
                <a:solidFill>
                  <a:schemeClr val="tx1"/>
                </a:solidFill>
              </a:rPr>
              <a:t>аккредитация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403648" y="4005064"/>
            <a:ext cx="1800200" cy="504056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lnSpc>
                <a:spcPts val="1000"/>
              </a:lnSpc>
              <a:defRPr/>
            </a:pPr>
            <a:r>
              <a:rPr lang="ru-RU" sz="1100" dirty="0">
                <a:solidFill>
                  <a:schemeClr val="tx1"/>
                </a:solidFill>
              </a:rPr>
              <a:t>Первичная специализированная </a:t>
            </a:r>
          </a:p>
          <a:p>
            <a:pPr algn="ctr">
              <a:lnSpc>
                <a:spcPts val="1000"/>
              </a:lnSpc>
              <a:defRPr/>
            </a:pPr>
            <a:r>
              <a:rPr lang="ru-RU" sz="1100" dirty="0">
                <a:solidFill>
                  <a:schemeClr val="tx1"/>
                </a:solidFill>
              </a:rPr>
              <a:t>аккредитация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71600" y="4869160"/>
            <a:ext cx="2952328" cy="108012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Специализированная медицинская помощь </a:t>
            </a: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(поликлиника, стационар, </a:t>
            </a: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все специальности).</a:t>
            </a:r>
          </a:p>
        </p:txBody>
      </p:sp>
      <p:sp>
        <p:nvSpPr>
          <p:cNvPr id="64" name="Тройная стрелка влево/вправо/вверх 63"/>
          <p:cNvSpPr/>
          <p:nvPr/>
        </p:nvSpPr>
        <p:spPr>
          <a:xfrm rot="8422352">
            <a:off x="3947971" y="3940013"/>
            <a:ext cx="1800200" cy="1175603"/>
          </a:xfrm>
          <a:prstGeom prst="leftRightUpArrow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364088" y="4869160"/>
            <a:ext cx="2952328" cy="108012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Профессиональная деятельность.</a:t>
            </a:r>
          </a:p>
        </p:txBody>
      </p:sp>
      <p:sp>
        <p:nvSpPr>
          <p:cNvPr id="66" name="Прямоугольник 65"/>
          <p:cNvSpPr/>
          <p:nvPr/>
        </p:nvSpPr>
        <p:spPr>
          <a:xfrm rot="19279538">
            <a:off x="3875628" y="4041412"/>
            <a:ext cx="1647800" cy="423664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ru-RU" sz="1200" dirty="0" err="1">
                <a:solidFill>
                  <a:schemeClr val="tx1"/>
                </a:solidFill>
              </a:rPr>
              <a:t>Реаккредитация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11960" y="2924944"/>
            <a:ext cx="72008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Номер слайда 64"/>
          <p:cNvSpPr>
            <a:spLocks noGrp="1"/>
          </p:cNvSpPr>
          <p:nvPr>
            <p:ph type="sldNum" sz="quarter" idx="12"/>
          </p:nvPr>
        </p:nvSpPr>
        <p:spPr>
          <a:xfrm>
            <a:off x="8557592" y="6492875"/>
            <a:ext cx="586408" cy="365125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46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764704"/>
            <a:ext cx="9144000" cy="72008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1" name="Прямоугольник 30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48122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399235" y="144017"/>
            <a:ext cx="8744765" cy="404663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ПОДГОТОВКА    СОВРЕМЕННОГО СПЕЦИАЛИСТА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14" y="5668096"/>
            <a:ext cx="184730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150" i="1" spc="-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Номер слайда 69"/>
          <p:cNvSpPr>
            <a:spLocks noGrp="1"/>
          </p:cNvSpPr>
          <p:nvPr>
            <p:ph type="sldNum" sz="quarter" idx="10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pPr>
              <a:defRPr/>
            </a:pPr>
            <a:fld id="{107062BE-3597-4DA4-AB6E-AEA0092EAB7F}" type="slidenum">
              <a:rPr lang="ru-RU" sz="1400" b="1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 sz="1400" b="1">
              <a:solidFill>
                <a:prstClr val="black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81748504"/>
              </p:ext>
            </p:extLst>
          </p:nvPr>
        </p:nvGraphicFramePr>
        <p:xfrm>
          <a:off x="899592" y="980728"/>
          <a:ext cx="727280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0" y="6624736"/>
            <a:ext cx="1907704" cy="26064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endParaRPr lang="ru-RU" sz="1200" dirty="0"/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-20638" y="620688"/>
            <a:ext cx="9164638" cy="81434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15" name="Прямоугольник 14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16742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608512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44000" tIns="0" rIns="144000" bIns="0" anchor="ctr">
            <a:normAutofit/>
          </a:bodyPr>
          <a:lstStyle/>
          <a:p>
            <a:pPr marL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Статья 195.1 Трудового кодекса Российской Федерации</a:t>
            </a:r>
          </a:p>
          <a:p>
            <a:pPr marL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Квалификация работника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уровень знаний, умений, профессиональных навыков и опыта работы работника.</a:t>
            </a:r>
          </a:p>
          <a:p>
            <a:pPr marL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стандарт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характеристика квалификации, необходимой работнику для осуществления определенного вида профессиональной деятельности.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9512" y="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Профессиональные стандарты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21"/>
            <a:ext cx="9144000" cy="601296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1885950"/>
            <a:r>
              <a:rPr lang="ru-RU" sz="2400" dirty="0"/>
              <a:t>Приказ Министерства здравоохранения и социального развития Российской Федерации</a:t>
            </a:r>
            <a:br>
              <a:rPr lang="ru-RU" sz="2400" dirty="0"/>
            </a:br>
            <a:r>
              <a:rPr lang="ru-RU" sz="2400" dirty="0"/>
              <a:t> от 23 июля 2010 г. № 541н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в сфере здравоохранения»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561" y="6021287"/>
            <a:ext cx="8129887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www.metod-kopilka.ru/images/doc/17/10882/hello_html_m6e570f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2321"/>
            <a:ext cx="1800200" cy="3120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BCA5B-E7B4-483D-BA19-E5CF04046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6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683568" y="18864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ХАРАКТЕРИСТИКА СИСТЕМЫ ЗДРАВООХРАНЕНИЯ</a:t>
            </a:r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521549" y="656400"/>
            <a:ext cx="8190911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ru-RU" sz="1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Единый квалификационный справочник должностей руководителей, специалистов и служащих</a:t>
            </a:r>
          </a:p>
        </p:txBody>
      </p:sp>
      <p:sp>
        <p:nvSpPr>
          <p:cNvPr id="17" name="Прямоугольник 13"/>
          <p:cNvSpPr txBox="1">
            <a:spLocks noChangeArrowheads="1"/>
          </p:cNvSpPr>
          <p:nvPr/>
        </p:nvSpPr>
        <p:spPr bwMode="auto">
          <a:xfrm>
            <a:off x="0" y="116632"/>
            <a:ext cx="9144000" cy="4770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Минздрава России от 23 июля 2010 г. N 541н</a:t>
            </a:r>
          </a:p>
          <a:p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(зарегистрирован в Минюсте России 25 августа 2010 г., регистрационный N 18247)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61610" y="1088740"/>
            <a:ext cx="7245804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Квалификационные характеристики должностей работников в сфере здравоохранения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61608" y="1763815"/>
            <a:ext cx="2250000" cy="504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Должности руководителей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54683" y="2508118"/>
            <a:ext cx="2250000" cy="50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Должности специалистов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106615" y="5274205"/>
            <a:ext cx="2250250" cy="50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Должности младшего медицинского и фармацевтического персонала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106615" y="5994285"/>
            <a:ext cx="2250250" cy="50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Должности прочего персонала лечебно-трудовых мастерских при медицинских организациях</a:t>
            </a:r>
            <a:endParaRPr lang="ru-RU" sz="10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>
            <a:off x="2096725" y="3248980"/>
            <a:ext cx="2160240" cy="450049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Должности специалистов с высшим медицинским и фармацевтическим образованием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с двумя вырезанными противолежащими углами 32"/>
          <p:cNvSpPr/>
          <p:nvPr/>
        </p:nvSpPr>
        <p:spPr>
          <a:xfrm>
            <a:off x="2096725" y="3924055"/>
            <a:ext cx="2160240" cy="450049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Должности специалистов с высшим профессиональным образованием</a:t>
            </a:r>
            <a:endParaRPr lang="ru-RU" sz="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с двумя вырезанными противолежащими углами 33"/>
          <p:cNvSpPr/>
          <p:nvPr/>
        </p:nvSpPr>
        <p:spPr>
          <a:xfrm>
            <a:off x="2096725" y="4599130"/>
            <a:ext cx="2160240" cy="450049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Должности специалистов со средним медицинским и фармацевтическим образованием</a:t>
            </a:r>
            <a:endParaRPr lang="ru-RU" sz="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247075" y="1943835"/>
            <a:ext cx="3060341" cy="42754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5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 "Должностные обязанности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 устанавливает перечень основных функций, которые могут быть поручены работнику, занимающему данную должность, с учетом технологической однородности и взаимосвязанности работ, полученного профессионального образования</a:t>
            </a:r>
          </a:p>
          <a:p>
            <a:pPr algn="just"/>
            <a:endParaRPr lang="ru-RU" sz="10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05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 "Должен знать"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содержит основные требования, предъявляемые к работнику в отношении специальных знаний, а также знаний законодательных и иных нормативных правовых актов, положений, инструкций и других документов, методов и средств, которые работник должен уметь применять при выполнении должностных обязанностей</a:t>
            </a:r>
          </a:p>
          <a:p>
            <a:pPr algn="just"/>
            <a:endParaRPr lang="ru-RU" sz="10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05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 "Требования к квалификации"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определяет уровни требуемого профессионального образования работника, необходимого для выполнения возложенных на него должностных обязанностей, а также требуемый стаж работы (в соответствии с Законом Российской Федерации "Об образовании" от 10 июля 1992 г. N 3266-1 и иными нормативными правовыми актами)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1601670" y="1538790"/>
            <a:ext cx="1203" cy="21036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1579418" y="2268749"/>
            <a:ext cx="120" cy="2250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601670" y="3023955"/>
            <a:ext cx="0" cy="225025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1601670" y="5769260"/>
            <a:ext cx="120" cy="2250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2726795" y="3023955"/>
            <a:ext cx="120" cy="2250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2726795" y="3699030"/>
            <a:ext cx="120" cy="2250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2726795" y="4374105"/>
            <a:ext cx="120" cy="2250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Стрелка вправо 79"/>
          <p:cNvSpPr/>
          <p:nvPr/>
        </p:nvSpPr>
        <p:spPr>
          <a:xfrm>
            <a:off x="3491881" y="5274205"/>
            <a:ext cx="1665184" cy="1215135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содержит 3 раздела</a:t>
            </a:r>
          </a:p>
        </p:txBody>
      </p:sp>
      <p:sp>
        <p:nvSpPr>
          <p:cNvPr id="82" name="Стрелка вправо 81"/>
          <p:cNvSpPr/>
          <p:nvPr/>
        </p:nvSpPr>
        <p:spPr>
          <a:xfrm>
            <a:off x="3491879" y="1808820"/>
            <a:ext cx="1665185" cy="1215135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содержит 3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3657513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>
            <a:normAutofit fontScale="62500" lnSpcReduction="20000"/>
          </a:bodyPr>
          <a:lstStyle/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- Трудовой кодекс Российской Федерации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Постановление Правительства Российской Федерации от 22.01.2013 № 23 «О правилах разработки, утверждения и применения профессиональных стандартов»</a:t>
            </a:r>
          </a:p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- Приказ Минтруда России от 12.04.2013 № 147н «Об утверждении макета профессионального стандарта»</a:t>
            </a:r>
          </a:p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- Приказ Минтруда России от 12.04.2013 № 148н «Об утверждении уровней квалификации в целях разработки проектов профессиональных стандартов»</a:t>
            </a:r>
          </a:p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27.06.2016 № 584 «Об особенностях применения профессиональных стандартов в части требований, обязательных для применения государственными внебюджетными фондами Российской Федерации, государственными или муниципальными учреждениями, государственными или муниципальными унитарными предприятиями, а также государственными корпорациями, государственными компаниями и хозяйственными обществами, более пятидесяти процентов акций (долей) в уставном капитале которых находится в государственной собственности или муниципальной собственности»</a:t>
            </a:r>
          </a:p>
          <a:p>
            <a:pPr mar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Федеральный закон № 238-ФЗ от 03.07.2016 «О независимой оценке квалификации» (вступает в силу с 01.01.2017)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8" name="Прямоугольник 13"/>
          <p:cNvSpPr txBox="1">
            <a:spLocks noChangeArrowheads="1"/>
          </p:cNvSpPr>
          <p:nvPr/>
        </p:nvSpPr>
        <p:spPr bwMode="auto">
          <a:xfrm>
            <a:off x="0" y="116632"/>
            <a:ext cx="9144000" cy="4770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Правовая база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4226</TotalTime>
  <Words>4427</Words>
  <Application>Microsoft Macintosh PowerPoint</Application>
  <PresentationFormat>Экран (4:3)</PresentationFormat>
  <Paragraphs>762</Paragraphs>
  <Slides>46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5" baseType="lpstr">
      <vt:lpstr>Arial</vt:lpstr>
      <vt:lpstr>Arial Narrow</vt:lpstr>
      <vt:lpstr>Calibri</vt:lpstr>
      <vt:lpstr>Calibri Light</vt:lpstr>
      <vt:lpstr>Helios</vt:lpstr>
      <vt:lpstr>Myriad Pro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Приказ Министерства здравоохранения и социального развития Российской Федерации  от 23 июля 2010 г. № 541н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в сфере здравоохранения»</vt:lpstr>
      <vt:lpstr>ХАРАКТЕРИСТИКА СИСТЕМЫ ЗДРАВООХРАНЕНИЯ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НАЦИОНАЛЬНАЯ РАМКА КВАЛИФИКАЦИЙ РОССИЙСКОЙ ФЕДЕРАЦИИ (Проект) 1 уровень  </vt:lpstr>
      <vt:lpstr>8 уровень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ИЗМЕНЕНИЯ, КОТОРЫЕ ВНОСЯТСЯ В СРОКИ И ЭТАПЫ АККРЕДИТАЦИИ СПЕЦИАЛИСТОВ, А ТАКЖЕ КАТЕГОРИИ ЛИЦ, ИМЕЮЩИХ МЕДИЦИНСКОЕ, ФАРМАЦЕВТИЧЕСКОЕ ИЛИ ИНОЕ ОБРАЗОВАНИЕ И ПОДЛЕЖАЩИХ АККРЕДИТАЦИИ СПЕЦИАЛИСТОВ </vt:lpstr>
      <vt:lpstr>ИЗМЕНЕНИЯ, КОТОРЫЕ ВНОСЯТСЯ В СРОКИ И ЭТАПЫ АККРЕДИТАЦИИ СПЕЦИАЛИСТОВ, А ТАКЖЕ КАТЕГОРИИ ЛИЦ, ИМЕЮЩИХ МЕДИЦИНСКОЕ, ФАРМАЦЕВТИЧЕСКОЕ ИЛИ ИНОЕ ОБРАЗОВАНИЕ И ПОДЛЕЖАЩИХ АККРЕДИТАЦИИ СПЕЦИАЛИСТОВ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Паранина Елена Владимировна</dc:creator>
  <cp:lastModifiedBy>Balkiz Zalim</cp:lastModifiedBy>
  <cp:revision>231</cp:revision>
  <cp:lastPrinted>2017-07-13T12:14:03Z</cp:lastPrinted>
  <dcterms:created xsi:type="dcterms:W3CDTF">2017-04-12T11:04:27Z</dcterms:created>
  <dcterms:modified xsi:type="dcterms:W3CDTF">2019-02-20T06:56:03Z</dcterms:modified>
</cp:coreProperties>
</file>